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  <p:sldMasterId id="2147483735" r:id="rId2"/>
  </p:sldMasterIdLst>
  <p:notesMasterIdLst>
    <p:notesMasterId r:id="rId31"/>
  </p:notesMasterIdLst>
  <p:handoutMasterIdLst>
    <p:handoutMasterId r:id="rId32"/>
  </p:handoutMasterIdLst>
  <p:sldIdLst>
    <p:sldId id="524" r:id="rId3"/>
    <p:sldId id="728" r:id="rId4"/>
    <p:sldId id="726" r:id="rId5"/>
    <p:sldId id="727" r:id="rId6"/>
    <p:sldId id="729" r:id="rId7"/>
    <p:sldId id="730" r:id="rId8"/>
    <p:sldId id="739" r:id="rId9"/>
    <p:sldId id="731" r:id="rId10"/>
    <p:sldId id="733" r:id="rId11"/>
    <p:sldId id="709" r:id="rId12"/>
    <p:sldId id="711" r:id="rId13"/>
    <p:sldId id="710" r:id="rId14"/>
    <p:sldId id="721" r:id="rId15"/>
    <p:sldId id="738" r:id="rId16"/>
    <p:sldId id="690" r:id="rId17"/>
    <p:sldId id="691" r:id="rId18"/>
    <p:sldId id="737" r:id="rId19"/>
    <p:sldId id="692" r:id="rId20"/>
    <p:sldId id="740" r:id="rId21"/>
    <p:sldId id="694" r:id="rId22"/>
    <p:sldId id="546" r:id="rId23"/>
    <p:sldId id="693" r:id="rId24"/>
    <p:sldId id="725" r:id="rId25"/>
    <p:sldId id="716" r:id="rId26"/>
    <p:sldId id="717" r:id="rId27"/>
    <p:sldId id="719" r:id="rId28"/>
    <p:sldId id="722" r:id="rId29"/>
    <p:sldId id="72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cReynolds, Stephanie" initials="M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95959"/>
    <a:srgbClr val="C41230"/>
    <a:srgbClr val="9A0E25"/>
    <a:srgbClr val="E8E8E8"/>
    <a:srgbClr val="EEB211"/>
    <a:srgbClr val="54B948"/>
    <a:srgbClr val="3399CC"/>
    <a:srgbClr val="00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7907" autoAdjust="0"/>
    <p:restoredTop sz="91079" autoAdjust="0"/>
  </p:normalViewPr>
  <p:slideViewPr>
    <p:cSldViewPr snapToGrid="0" showGuides="1">
      <p:cViewPr>
        <p:scale>
          <a:sx n="86" d="100"/>
          <a:sy n="86" d="100"/>
        </p:scale>
        <p:origin x="-1374" y="12"/>
      </p:cViewPr>
      <p:guideLst>
        <p:guide orient="horz" pos="4136"/>
        <p:guide orient="horz" pos="178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1-09-16T18:02:35.031" idx="2">
    <p:pos x="10" y="-87"/>
    <p:text>Cust Interaction Map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1-09-16T18:25:04.226" idx="5">
    <p:pos x="10" y="-87"/>
    <p:text>Look at Master's Deck for Generic Architecture?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7EACBDAF-20E6-4356-B19C-DFF691E6B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814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FAB4F8EB-35D3-47DA-8372-880006F2D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2352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itchFamily="34" charset="0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/>
      </a:defRPr>
    </a:lvl1pPr>
    <a:lvl2pPr marL="115888" indent="-1158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/>
      </a:defRPr>
    </a:lvl2pPr>
    <a:lvl3pPr marL="347663" indent="-1158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/>
      </a:defRPr>
    </a:lvl3pPr>
    <a:lvl4pPr marL="682625" indent="-10953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/>
      </a:defRPr>
    </a:lvl4pPr>
    <a:lvl5pPr marL="914400" indent="-11588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016E2-3101-4F92-8372-DBB83F05D5B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016E2-3101-4F92-8372-DBB83F05D5B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4F8EB-35D3-47DA-8372-880006F2DB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627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4F8EB-35D3-47DA-8372-880006F2DB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245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016E2-3101-4F92-8372-DBB83F05D5B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03E40-EA3F-49C7-A585-2DA188C25E5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4F8EB-35D3-47DA-8372-880006F2DB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5777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04AE070-66FA-4518-B444-18383E296FCA}" type="slidenum">
              <a:rPr lang="en-US" sz="1200">
                <a:ea typeface="ヒラギノ角ゴ Pro W3"/>
                <a:cs typeface="ヒラギノ角ゴ Pro W3"/>
              </a:rPr>
              <a:pPr algn="r" eaLnBrk="0" hangingPunct="0"/>
              <a:t>23</a:t>
            </a:fld>
            <a:endParaRPr lang="en-US" sz="1200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4F8EB-35D3-47DA-8372-880006F2DB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577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3420535"/>
            <a:ext cx="9144000" cy="3437465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  <a:cs typeface="+mn-cs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chemeClr val="bg1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chemeClr val="bg1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3081338"/>
            <a:ext cx="9144000" cy="3222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1001713"/>
            <a:ext cx="34686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312206" y="3970871"/>
            <a:ext cx="8457144" cy="1092200"/>
          </a:xfrm>
          <a:effectLst>
            <a:outerShdw blurRad="28575" dist="15875" dir="5400000" algn="tl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l">
              <a:defRPr sz="3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3739" y="5240867"/>
            <a:ext cx="8465611" cy="457202"/>
          </a:xfrm>
          <a:prstGeom prst="rect">
            <a:avLst/>
          </a:prstGeom>
          <a:effectLst>
            <a:outerShdw blurRad="25400" dist="12700" dir="5400000" algn="tl" rotWithShape="0">
              <a:srgbClr val="000000">
                <a:alpha val="75000"/>
              </a:srgbClr>
            </a:outerShdw>
          </a:effectLst>
        </p:spPr>
        <p:txBody>
          <a:bodyPr anchor="ctr" anchorCtr="0"/>
          <a:lstStyle>
            <a:lvl1pPr algn="l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473020" cy="9692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  <a:cs typeface="+mn-cs"/>
            </a:endParaRPr>
          </a:p>
        </p:txBody>
      </p:sp>
      <p:pic>
        <p:nvPicPr>
          <p:cNvPr id="3" name="Picture 2" descr="watermark.emf"/>
          <p:cNvPicPr>
            <a:picLocks noChangeAspect="1"/>
          </p:cNvPicPr>
          <p:nvPr/>
        </p:nvPicPr>
        <p:blipFill>
          <a:blip r:embed="rId2" cstate="print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 t="26759" r="42543" b="11485"/>
          <a:stretch>
            <a:fillRect/>
          </a:stretch>
        </p:blipFill>
        <p:spPr>
          <a:xfrm>
            <a:off x="742953" y="0"/>
            <a:ext cx="8401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228975"/>
            <a:ext cx="3403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910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1910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19875"/>
            <a:ext cx="2895600" cy="233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Teradata Confidential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0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1"/>
          <p:cNvSpPr>
            <a:spLocks noGrp="1"/>
          </p:cNvSpPr>
          <p:nvPr>
            <p:ph type="title"/>
          </p:nvPr>
        </p:nvSpPr>
        <p:spPr>
          <a:xfrm>
            <a:off x="342050" y="496951"/>
            <a:ext cx="8473020" cy="827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902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3420535"/>
            <a:ext cx="9144000" cy="3437465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3081338"/>
            <a:ext cx="9144000" cy="3222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ヒラギノ角ゴ Pro W3" pitchFamily="-32" charset="-128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1001713"/>
            <a:ext cx="34686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312206" y="3970871"/>
            <a:ext cx="8457144" cy="1092200"/>
          </a:xfrm>
          <a:effectLst>
            <a:outerShdw blurRad="28575" dist="15875" dir="5400000" algn="tl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l">
              <a:defRPr sz="3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3739" y="5240867"/>
            <a:ext cx="8465611" cy="457202"/>
          </a:xfrm>
          <a:prstGeom prst="rect">
            <a:avLst/>
          </a:prstGeom>
          <a:effectLst>
            <a:outerShdw blurRad="25400" dist="12700" dir="5400000" algn="tl" rotWithShape="0">
              <a:srgbClr val="000000">
                <a:alpha val="75000"/>
              </a:srgbClr>
            </a:outerShdw>
          </a:effectLst>
        </p:spPr>
        <p:txBody>
          <a:bodyPr anchor="ctr" anchorCtr="0"/>
          <a:lstStyle>
            <a:lvl1pPr algn="l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447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g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2096032"/>
            <a:ext cx="9144000" cy="4761968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1757363"/>
            <a:ext cx="9144000" cy="3222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ヒラギノ角ゴ Pro W3" pitchFamily="-32" charset="-128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538" y="614363"/>
            <a:ext cx="2574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312206" y="3681311"/>
            <a:ext cx="8457144" cy="1092200"/>
          </a:xfrm>
          <a:effectLst>
            <a:outerShdw blurRad="28575" dist="15875" dir="5400000" algn="tl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 sz="3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6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0814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264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Line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473020" cy="5730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5749" y="97313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44794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None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892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 Line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9308" y="2150533"/>
            <a:ext cx="8476488" cy="404706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75"/>
              </a:spcBef>
              <a:buClr>
                <a:schemeClr val="tx1"/>
              </a:buClr>
              <a:buFont typeface="Arial"/>
              <a:buChar char="•"/>
              <a:defRPr baseline="0"/>
            </a:lvl1pPr>
            <a:lvl2pPr>
              <a:lnSpc>
                <a:spcPct val="100000"/>
              </a:lnSpc>
              <a:spcBef>
                <a:spcPts val="475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75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5749" y="137318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rgbClr val="595959"/>
                </a:solidFill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28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Line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64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72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g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2096032"/>
            <a:ext cx="9144000" cy="4761968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  <a:cs typeface="+mn-cs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chemeClr val="bg1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585200" y="319088"/>
            <a:ext cx="384175" cy="384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chemeClr val="bg1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1757363"/>
            <a:ext cx="9144000" cy="3222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538" y="614363"/>
            <a:ext cx="2574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312206" y="3681311"/>
            <a:ext cx="8457144" cy="1092200"/>
          </a:xfrm>
          <a:effectLst>
            <a:outerShdw blurRad="28575" dist="15875" dir="5400000" algn="tl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 sz="3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Line Title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64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473020" cy="5730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285749" y="97313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5169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473020" cy="5730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5749" y="97313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284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5749" y="137318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08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473020" cy="9692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805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ヒラギノ角ゴ Pro W3" pitchFamily="-32" charset="-128"/>
              <a:cs typeface="+mn-cs"/>
            </a:endParaRPr>
          </a:p>
        </p:txBody>
      </p:sp>
      <p:pic>
        <p:nvPicPr>
          <p:cNvPr id="3" name="Picture 2" descr="watermark.emf"/>
          <p:cNvPicPr>
            <a:picLocks noChangeAspect="1"/>
          </p:cNvPicPr>
          <p:nvPr/>
        </p:nvPicPr>
        <p:blipFill>
          <a:blip r:embed="rId2" cstate="print">
            <a:alphaModFix amt="8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 t="26759" r="42543" b="11485"/>
          <a:stretch>
            <a:fillRect/>
          </a:stretch>
        </p:blipFill>
        <p:spPr>
          <a:xfrm>
            <a:off x="742953" y="0"/>
            <a:ext cx="8401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228975"/>
            <a:ext cx="3403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9103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910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191000" cy="480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19875"/>
            <a:ext cx="2895600" cy="233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Teradata Confidential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84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0814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Line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473020" cy="5730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5749" y="97313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35138"/>
            <a:ext cx="8476488" cy="444794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None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 Line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9308" y="2150533"/>
            <a:ext cx="8476488" cy="404706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75"/>
              </a:spcBef>
              <a:buClr>
                <a:schemeClr val="tx1"/>
              </a:buClr>
              <a:buFont typeface="Arial"/>
              <a:buChar char="•"/>
              <a:defRPr baseline="0"/>
            </a:lvl1pPr>
            <a:lvl2pPr>
              <a:lnSpc>
                <a:spcPct val="100000"/>
              </a:lnSpc>
              <a:spcBef>
                <a:spcPts val="475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75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5749" y="137318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rgbClr val="595959"/>
                </a:solidFill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Line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64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Line Title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83164" y="1742397"/>
            <a:ext cx="4119735" cy="4426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Lucida Grande"/>
              <a:buChar char="-"/>
              <a:defRPr sz="1800"/>
            </a:lvl2pPr>
            <a:lvl3pPr>
              <a:lnSpc>
                <a:spcPct val="100000"/>
              </a:lnSpc>
              <a:spcBef>
                <a:spcPts val="48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48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473020" cy="5730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285749" y="97313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0" y="493776"/>
            <a:ext cx="8473020" cy="5730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5749" y="97313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5749" y="1373188"/>
            <a:ext cx="8476488" cy="3810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aseline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>
                <a:solidFill>
                  <a:srgbClr val="C00000"/>
                </a:solidFill>
              </a:defRPr>
            </a:lvl2pPr>
            <a:lvl3pPr>
              <a:buNone/>
              <a:defRPr>
                <a:solidFill>
                  <a:srgbClr val="C00000"/>
                </a:solidFill>
              </a:defRPr>
            </a:lvl3pPr>
            <a:lvl4pPr>
              <a:buNone/>
              <a:defRPr>
                <a:solidFill>
                  <a:srgbClr val="C00000"/>
                </a:solidFill>
              </a:defRPr>
            </a:lvl4pPr>
            <a:lvl5pPr>
              <a:buNone/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863" y="493713"/>
            <a:ext cx="84724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The Title of Slide Goes Here</a:t>
            </a:r>
            <a:br>
              <a:rPr lang="en-US" smtClean="0"/>
            </a:br>
            <a:r>
              <a:rPr lang="en-US" smtClean="0"/>
              <a:t>and Can Be Multiple Lines in Length</a:t>
            </a:r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177800" y="648335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chemeClr val="tx2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50825"/>
            <a:ext cx="9144000" cy="9683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8310" y="0"/>
            <a:ext cx="9162310" cy="237067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rgbClr val="B3112C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ヒラギノ角ゴ Pro W3" pitchFamily="-32" charset="-128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500" y="6567488"/>
            <a:ext cx="4043363" cy="2143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800" dirty="0">
                <a:solidFill>
                  <a:srgbClr val="000000">
                    <a:tint val="75000"/>
                  </a:srgbClr>
                </a:solidFill>
                <a:latin typeface="Verdana"/>
                <a:ea typeface="ヒラギノ角ゴ Pro W3" pitchFamily="-32" charset="-128"/>
                <a:cs typeface="+mn-cs"/>
              </a:rPr>
              <a:t>Teradata Confidential and Proprietary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375" y="6573838"/>
            <a:ext cx="590550" cy="2159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0" hangingPunct="0">
              <a:spcBef>
                <a:spcPts val="400"/>
              </a:spcBef>
              <a:defRPr/>
            </a:pPr>
            <a:fld id="{0E86F53B-C6F1-46B9-AB24-79AD49C79683}" type="slidenum">
              <a:rPr lang="en-US" sz="8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32" charset="-128"/>
                <a:cs typeface="+mn-cs"/>
              </a:rPr>
              <a:pPr eaLnBrk="0" hangingPunct="0">
                <a:spcBef>
                  <a:spcPts val="400"/>
                </a:spcBef>
                <a:defRPr/>
              </a:pPr>
              <a:t>‹#›</a:t>
            </a:fld>
            <a:endParaRPr lang="en-US" sz="800" dirty="0">
              <a:solidFill>
                <a:schemeClr val="tx1">
                  <a:tint val="75000"/>
                </a:schemeClr>
              </a:solidFill>
              <a:latin typeface="+mn-lt"/>
              <a:ea typeface="ヒラギノ角ゴ Pro W3" pitchFamily="-32" charset="-128"/>
              <a:cs typeface="+mn-cs"/>
            </a:endParaRPr>
          </a:p>
        </p:txBody>
      </p:sp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6713" y="6499225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6" r:id="rId11"/>
    <p:sldLayoutId id="2147483721" r:id="rId12"/>
    <p:sldLayoutId id="2147483749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+mj-lt"/>
          <a:ea typeface="+mj-ea"/>
          <a:cs typeface="ヒラギノ角ゴ Pro W3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Verdana" pitchFamily="34" charset="0"/>
          <a:ea typeface="ヒラギノ角ゴ Pro W3" pitchFamily="-32" charset="-128"/>
          <a:cs typeface="ヒラギノ角ゴ Pro W3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Verdana" pitchFamily="34" charset="0"/>
          <a:ea typeface="ヒラギノ角ゴ Pro W3" pitchFamily="-32" charset="-128"/>
          <a:cs typeface="ヒラギノ角ゴ Pro W3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Verdana" pitchFamily="34" charset="0"/>
          <a:ea typeface="ヒラギノ角ゴ Pro W3" pitchFamily="-32" charset="-128"/>
          <a:cs typeface="ヒラギノ角ゴ Pro W3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Verdana" pitchFamily="34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457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Font typeface="Lucida Grande"/>
        <a:buChar char="-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6858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863600" indent="-1778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143000" indent="-1651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6002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6pPr>
      <a:lvl7pPr marL="20574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7pPr>
      <a:lvl8pPr marL="25146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8pPr>
      <a:lvl9pPr marL="29718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863" y="493713"/>
            <a:ext cx="84724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The Title of Slide Goes Here</a:t>
            </a:r>
            <a:br>
              <a:rPr lang="en-US" smtClean="0"/>
            </a:br>
            <a:r>
              <a:rPr lang="en-US" smtClean="0"/>
              <a:t>and Can Be Multiple Lines in Length</a:t>
            </a:r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177800" y="6483350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C41230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50825"/>
            <a:ext cx="9144000" cy="9683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8310" y="0"/>
            <a:ext cx="9162310" cy="237067"/>
          </a:xfrm>
          <a:prstGeom prst="rect">
            <a:avLst/>
          </a:prstGeom>
          <a:gradFill flip="none" rotWithShape="1">
            <a:gsLst>
              <a:gs pos="0">
                <a:srgbClr val="C41230"/>
              </a:gs>
              <a:gs pos="100000">
                <a:srgbClr val="B3112C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ヒラギノ角ゴ Pro W3" pitchFamily="-32" charset="-128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500" y="6567488"/>
            <a:ext cx="4043363" cy="2143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800" dirty="0">
                <a:solidFill>
                  <a:srgbClr val="000000">
                    <a:tint val="75000"/>
                  </a:srgbClr>
                </a:solidFill>
                <a:latin typeface="Verdana"/>
                <a:ea typeface="ヒラギノ角ゴ Pro W3" pitchFamily="-32" charset="-128"/>
                <a:cs typeface="+mn-cs"/>
              </a:rPr>
              <a:t>Teradata Confidential and Proprietary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375" y="6573838"/>
            <a:ext cx="590550" cy="2159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0" hangingPunct="0">
              <a:spcBef>
                <a:spcPts val="400"/>
              </a:spcBef>
              <a:defRPr/>
            </a:pPr>
            <a:fld id="{0E86F53B-C6F1-46B9-AB24-79AD49C79683}" type="slidenum">
              <a:rPr lang="en-US" sz="800">
                <a:solidFill>
                  <a:srgbClr val="000000">
                    <a:tint val="75000"/>
                  </a:srgbClr>
                </a:solidFill>
                <a:latin typeface="Verdana"/>
                <a:ea typeface="ヒラギノ角ゴ Pro W3" pitchFamily="-32" charset="-128"/>
                <a:cs typeface="+mn-cs"/>
              </a:rPr>
              <a:pPr eaLnBrk="0" hangingPunct="0">
                <a:spcBef>
                  <a:spcPts val="400"/>
                </a:spcBef>
                <a:defRPr/>
              </a:pPr>
              <a:t>‹#›</a:t>
            </a:fld>
            <a:endParaRPr lang="en-US" sz="800" dirty="0">
              <a:solidFill>
                <a:srgbClr val="000000">
                  <a:tint val="75000"/>
                </a:srgbClr>
              </a:solidFill>
              <a:latin typeface="Verdana"/>
              <a:ea typeface="ヒラギノ角ゴ Pro W3" pitchFamily="-32" charset="-128"/>
              <a:cs typeface="+mn-cs"/>
            </a:endParaRPr>
          </a:p>
        </p:txBody>
      </p:sp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16713" y="6499225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66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+mj-lt"/>
          <a:ea typeface="+mj-ea"/>
          <a:cs typeface="ヒラギノ角ゴ Pro W3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Verdana" pitchFamily="34" charset="0"/>
          <a:ea typeface="ヒラギノ角ゴ Pro W3" pitchFamily="-32" charset="-128"/>
          <a:cs typeface="ヒラギノ角ゴ Pro W3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Verdana" pitchFamily="34" charset="0"/>
          <a:ea typeface="ヒラギノ角ゴ Pro W3" pitchFamily="-32" charset="-128"/>
          <a:cs typeface="ヒラギノ角ゴ Pro W3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Verdana" pitchFamily="34" charset="0"/>
          <a:ea typeface="ヒラギノ角ゴ Pro W3" pitchFamily="-32" charset="-128"/>
          <a:cs typeface="ヒラギノ角ゴ Pro W3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10000"/>
          </a:solidFill>
          <a:latin typeface="Verdana" pitchFamily="34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  <a:ea typeface="ヒラギノ角ゴ Pro W3" pitchFamily="-32" charset="-128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457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Font typeface="Lucida Grande"/>
        <a:buChar char="-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6858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863600" indent="-1778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143000" indent="-1651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6002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6pPr>
      <a:lvl7pPr marL="20574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7pPr>
      <a:lvl8pPr marL="25146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8pPr>
      <a:lvl9pPr marL="2971800" indent="-1651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1.xml"/><Relationship Id="rId3" Type="http://schemas.openxmlformats.org/officeDocument/2006/relationships/oleObject" Target="???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://www.coremetrics.com/index.php" TargetMode="External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comments" Target="../comments/comment2.xml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13.jpe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gif"/><Relationship Id="rId4" Type="http://schemas.openxmlformats.org/officeDocument/2006/relationships/image" Target="../media/image9.emf"/><Relationship Id="rId5" Type="http://schemas.openxmlformats.org/officeDocument/2006/relationships/image" Target="../media/image15.emf"/><Relationship Id="rId6" Type="http://schemas.openxmlformats.org/officeDocument/2006/relationships/image" Target="../media/image12.gif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jpeg"/><Relationship Id="rId1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51.png"/><Relationship Id="rId6" Type="http://schemas.openxmlformats.org/officeDocument/2006/relationships/hyperlink" Target="http://www.coremetrics.com/index.php" TargetMode="External"/><Relationship Id="rId7" Type="http://schemas.openxmlformats.org/officeDocument/2006/relationships/image" Target="../media/image32.jpe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gif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emf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Marketing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Randy Lea, Vice President, Aster Data Center of Innovation</a:t>
            </a:r>
          </a:p>
          <a:p>
            <a:r>
              <a:rPr lang="en-US" dirty="0" smtClean="0"/>
              <a:t>Teradata</a:t>
            </a:r>
          </a:p>
          <a:p>
            <a:endParaRPr lang="en-US" dirty="0" smtClean="0"/>
          </a:p>
          <a:p>
            <a:r>
              <a:rPr lang="en-US" dirty="0" smtClean="0"/>
              <a:t>September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4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9308" y="1952227"/>
            <a:ext cx="3536596" cy="40470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Multi-structured formats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Raw click streams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Long descriptive text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I</a:t>
            </a:r>
            <a:r>
              <a:rPr lang="en-US" sz="1800" b="1" dirty="0" smtClean="0"/>
              <a:t>nconsistent grain across channels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ome detailed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ome aggregated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 smtClean="0"/>
              <a:t>Stove-piped by channel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b="1" dirty="0" smtClean="0"/>
              <a:t>Existing single channel analysis</a:t>
            </a:r>
            <a:endParaRPr lang="en-US" sz="1800" b="1" dirty="0"/>
          </a:p>
          <a:p>
            <a:pPr lvl="1">
              <a:lnSpc>
                <a:spcPct val="90000"/>
              </a:lnSpc>
            </a:pPr>
            <a:r>
              <a:rPr lang="en-US" sz="1600" dirty="0"/>
              <a:t>Email conversion rates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Call handle times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Last click </a:t>
            </a:r>
            <a:r>
              <a:rPr lang="en-US" sz="1600" dirty="0" smtClean="0"/>
              <a:t>attribution</a:t>
            </a:r>
            <a:endParaRPr lang="en-US" sz="1600" dirty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In Its Raw Format Digital Channel Data Is Not Structured for Easy Analysis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7359512"/>
              </p:ext>
            </p:extLst>
          </p:nvPr>
        </p:nvGraphicFramePr>
        <p:xfrm>
          <a:off x="3877938" y="2919470"/>
          <a:ext cx="4991160" cy="3062688"/>
        </p:xfrm>
        <a:graphic>
          <a:graphicData uri="http://schemas.openxmlformats.org/presentationml/2006/ole">
            <p:oleObj spid="_x0000_s285730" name="Document" r:id="rId4" imgW="5486198" imgH="1816033" progId="Word.Document.12">
              <p:link updateAutomatic="1"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41406" y="2321699"/>
            <a:ext cx="4290213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Raw Apache Weblog</a:t>
            </a:r>
            <a:endParaRPr lang="en-US" sz="20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Rounded Rectangle 15"/>
          <p:cNvSpPr>
            <a:spLocks noChangeArrowheads="1"/>
          </p:cNvSpPr>
          <p:nvPr/>
        </p:nvSpPr>
        <p:spPr bwMode="auto">
          <a:xfrm>
            <a:off x="3745736" y="2192356"/>
            <a:ext cx="5233012" cy="3778785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15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Particularly When It Needs to Accommodate Customer Interactions</a:t>
            </a:r>
            <a:endParaRPr lang="en-US" dirty="0"/>
          </a:p>
        </p:txBody>
      </p:sp>
      <p:sp>
        <p:nvSpPr>
          <p:cNvPr id="6" name="Date Placeholder 3"/>
          <p:cNvSpPr txBox="1">
            <a:spLocks noGrp="1"/>
          </p:cNvSpPr>
          <p:nvPr/>
        </p:nvSpPr>
        <p:spPr bwMode="auto">
          <a:xfrm>
            <a:off x="0" y="6774113"/>
            <a:ext cx="1284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fld id="{E6B6E494-2F11-4CBF-9262-4064709F6CD3}" type="slidenum">
              <a:rPr lang="en-US" sz="1200">
                <a:latin typeface="Verdana" pitchFamily="34" charset="0"/>
              </a:rPr>
              <a:pPr eaLnBrk="0" hangingPunct="0"/>
              <a:t>11</a:t>
            </a:fld>
            <a:r>
              <a:rPr lang="en-US" sz="900" dirty="0">
                <a:latin typeface="Verdana" pitchFamily="34" charset="0"/>
              </a:rPr>
              <a:t>  &gt;  </a:t>
            </a:r>
          </a:p>
        </p:txBody>
      </p:sp>
      <p:pic>
        <p:nvPicPr>
          <p:cNvPr id="7" name="Picture 3" descr="thread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5438"/>
            <a:ext cx="8458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1373438"/>
            <a:ext cx="7467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200" dirty="0">
                <a:latin typeface="Verdana" pitchFamily="34" charset="0"/>
              </a:rPr>
              <a:t>Provide a standardized structure for analyzing within and across multiple customers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5793038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 dirty="0">
                <a:latin typeface="Verdana" pitchFamily="34" charset="0"/>
              </a:rPr>
              <a:t>Patterns of interactions can be explored and then modeled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25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Deliver Business Benefit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1877463"/>
            <a:ext cx="3459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37796C"/>
                </a:solidFill>
                <a:latin typeface="Verdana" pitchFamily="34" charset="0"/>
                <a:ea typeface="+mn-ea"/>
                <a:cs typeface="+mn-cs"/>
              </a:rPr>
              <a:t>Defined interactions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1600" y="2334663"/>
            <a:ext cx="3168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37796C"/>
                </a:solidFill>
                <a:latin typeface="Verdana" pitchFamily="34" charset="0"/>
                <a:ea typeface="+mn-ea"/>
                <a:cs typeface="+mn-cs"/>
              </a:rPr>
              <a:t>… in a time series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0700" y="3782463"/>
            <a:ext cx="6083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A10007"/>
                </a:solidFill>
                <a:latin typeface="Verdana" pitchFamily="34" charset="0"/>
                <a:ea typeface="+mn-ea"/>
                <a:cs typeface="+mn-cs"/>
              </a:rPr>
              <a:t>… tied to a customer and transaction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0200" y="4925463"/>
            <a:ext cx="3108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005E8A"/>
                </a:solidFill>
                <a:latin typeface="Verdana" pitchFamily="34" charset="0"/>
                <a:ea typeface="+mn-ea"/>
                <a:cs typeface="+mn-cs"/>
              </a:rPr>
              <a:t>And for Marketing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71800" y="5535063"/>
            <a:ext cx="45561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005E8A"/>
                </a:solidFill>
                <a:latin typeface="Verdana" pitchFamily="34" charset="0"/>
                <a:ea typeface="+mn-ea"/>
                <a:cs typeface="+mn-cs"/>
              </a:rPr>
              <a:t>… attributed to a campaign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14600" y="3096663"/>
            <a:ext cx="53736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A10007"/>
                </a:solidFill>
                <a:latin typeface="Verdana" pitchFamily="34" charset="0"/>
                <a:ea typeface="+mn-ea"/>
                <a:cs typeface="+mn-cs"/>
              </a:rPr>
              <a:t>… integrated across all channels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0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 Funnel 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68483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Ultimately Marketing Optimization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16200000">
            <a:off x="2586831" y="905669"/>
            <a:ext cx="36671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eaLnBrk="0" hangingPunct="0"/>
            <a:r>
              <a:rPr lang="en-US" sz="1200" b="1" dirty="0">
                <a:solidFill>
                  <a:schemeClr val="hlink"/>
                </a:solidFill>
                <a:latin typeface="Verdana" pitchFamily="34" charset="0"/>
              </a:rPr>
              <a:t>&lt; 10% Convert</a:t>
            </a:r>
          </a:p>
        </p:txBody>
      </p:sp>
      <p:pic>
        <p:nvPicPr>
          <p:cNvPr id="8" name="Picture 4" descr="Shopping-Cart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3214688"/>
            <a:ext cx="468312" cy="333375"/>
          </a:xfrm>
          <a:prstGeom prst="rect">
            <a:avLst/>
          </a:prstGeom>
          <a:noFill/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100263" y="1709738"/>
            <a:ext cx="371475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87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Data Analytic Platforms Do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Rounded Rectangle 39"/>
          <p:cNvSpPr/>
          <p:nvPr/>
        </p:nvSpPr>
        <p:spPr bwMode="auto">
          <a:xfrm>
            <a:off x="341194" y="2534167"/>
            <a:ext cx="8516203" cy="3880275"/>
          </a:xfrm>
          <a:prstGeom prst="roundRect">
            <a:avLst>
              <a:gd name="adj" fmla="val 2046"/>
            </a:avLst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41194" y="2122496"/>
            <a:ext cx="8516203" cy="347750"/>
          </a:xfrm>
          <a:prstGeom prst="roundRect">
            <a:avLst>
              <a:gd name="adj" fmla="val 20564"/>
            </a:avLst>
          </a:prstGeom>
          <a:solidFill>
            <a:srgbClr val="808080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4668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ヒラギノ角ゴ Pro W3" pitchFamily="64" charset="-128"/>
                <a:cs typeface="Arial" pitchFamily="34" charset="0"/>
              </a:rPr>
              <a:t>Your Analytics &amp; Advanced Reporting Applications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56" y="2571861"/>
            <a:ext cx="286809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eaLnBrk="0" hangingPunct="0">
              <a:defRPr/>
            </a:pPr>
            <a:r>
              <a:rPr lang="en-US" sz="1400" b="1" dirty="0" smtClean="0">
                <a:latin typeface="Verdana"/>
                <a:ea typeface="ヒラギノ角ゴ Pro W3" pitchFamily="-32" charset="-128"/>
                <a:cs typeface="Arial" pitchFamily="34" charset="0"/>
              </a:rPr>
              <a:t>Big Data Analytic Platform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255" y="5567124"/>
            <a:ext cx="86331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100" b="1" dirty="0" smtClean="0">
                <a:solidFill>
                  <a:srgbClr val="000000"/>
                </a:solidFill>
                <a:latin typeface="Verdana"/>
                <a:ea typeface="ヒラギノ角ゴ Pro W3" pitchFamily="64" charset="-128"/>
                <a:cs typeface="Arial" pitchFamily="34" charset="0"/>
              </a:rPr>
              <a:t>Store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5912" y="4397248"/>
            <a:ext cx="113053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100" b="1" dirty="0" smtClean="0">
                <a:solidFill>
                  <a:srgbClr val="000000"/>
                </a:solidFill>
                <a:latin typeface="Verdana"/>
                <a:ea typeface="ヒラギノ角ゴ Pro W3" pitchFamily="64" charset="-128"/>
                <a:cs typeface="Arial" pitchFamily="34" charset="0"/>
              </a:rPr>
              <a:t>Process</a:t>
            </a:r>
          </a:p>
        </p:txBody>
      </p:sp>
      <p:sp>
        <p:nvSpPr>
          <p:cNvPr id="45" name="Pentagon 44"/>
          <p:cNvSpPr/>
          <p:nvPr/>
        </p:nvSpPr>
        <p:spPr bwMode="auto">
          <a:xfrm>
            <a:off x="4462818" y="4084801"/>
            <a:ext cx="4220089" cy="1003197"/>
          </a:xfrm>
          <a:prstGeom prst="homePlate">
            <a:avLst>
              <a:gd name="adj" fmla="val 27479"/>
            </a:avLst>
          </a:prstGeom>
          <a:gradFill flip="none" rotWithShape="1">
            <a:gsLst>
              <a:gs pos="23000">
                <a:srgbClr val="FFFFFF">
                  <a:alpha val="40000"/>
                </a:srgbClr>
              </a:gs>
              <a:gs pos="100000">
                <a:srgbClr val="FFFFFF"/>
              </a:gs>
            </a:gsLst>
            <a:lin ang="2154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6" name="Pentagon 45"/>
          <p:cNvSpPr/>
          <p:nvPr/>
        </p:nvSpPr>
        <p:spPr bwMode="auto">
          <a:xfrm>
            <a:off x="4462818" y="5230154"/>
            <a:ext cx="4220089" cy="1003197"/>
          </a:xfrm>
          <a:prstGeom prst="homePlate">
            <a:avLst>
              <a:gd name="adj" fmla="val 27479"/>
            </a:avLst>
          </a:prstGeom>
          <a:gradFill flip="none" rotWithShape="1">
            <a:gsLst>
              <a:gs pos="23000">
                <a:srgbClr val="FFFFFF">
                  <a:alpha val="40000"/>
                </a:srgbClr>
              </a:gs>
              <a:gs pos="100000">
                <a:srgbClr val="FFFFFF"/>
              </a:gs>
            </a:gsLst>
            <a:lin ang="2154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7" name="Pentagon 46"/>
          <p:cNvSpPr/>
          <p:nvPr/>
        </p:nvSpPr>
        <p:spPr bwMode="auto">
          <a:xfrm>
            <a:off x="4462818" y="2945231"/>
            <a:ext cx="4220089" cy="1003197"/>
          </a:xfrm>
          <a:prstGeom prst="homePlate">
            <a:avLst>
              <a:gd name="adj" fmla="val 27479"/>
            </a:avLst>
          </a:prstGeom>
          <a:gradFill flip="none" rotWithShape="1">
            <a:gsLst>
              <a:gs pos="23000">
                <a:srgbClr val="FFFFFF">
                  <a:alpha val="40000"/>
                </a:srgbClr>
              </a:gs>
              <a:gs pos="100000">
                <a:srgbClr val="FFFFFF"/>
              </a:gs>
            </a:gsLst>
            <a:lin ang="2154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-32" charset="-128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222708" y="2914253"/>
            <a:ext cx="3431178" cy="1065152"/>
          </a:xfrm>
          <a:prstGeom prst="roundRect">
            <a:avLst>
              <a:gd name="adj" fmla="val 15439"/>
            </a:avLst>
          </a:prstGeom>
          <a:gradFill>
            <a:gsLst>
              <a:gs pos="0">
                <a:srgbClr val="C00000"/>
              </a:gs>
              <a:gs pos="999">
                <a:srgbClr val="C41230"/>
              </a:gs>
              <a:gs pos="100000">
                <a:srgbClr val="62091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Analytics </a:t>
            </a:r>
            <a:r>
              <a:rPr lang="en-US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1222709" y="4053823"/>
            <a:ext cx="3431178" cy="1065152"/>
          </a:xfrm>
          <a:prstGeom prst="roundRect">
            <a:avLst>
              <a:gd name="adj" fmla="val 15439"/>
            </a:avLst>
          </a:prstGeom>
          <a:gradFill>
            <a:gsLst>
              <a:gs pos="0">
                <a:srgbClr val="C00000"/>
              </a:gs>
              <a:gs pos="999">
                <a:srgbClr val="C41230"/>
              </a:gs>
              <a:gs pos="100000">
                <a:srgbClr val="62091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Analytic </a:t>
            </a:r>
            <a:r>
              <a:rPr lang="en-US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Processing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1222709" y="5199176"/>
            <a:ext cx="3431178" cy="1065152"/>
          </a:xfrm>
          <a:prstGeom prst="roundRect">
            <a:avLst>
              <a:gd name="adj" fmla="val 16720"/>
            </a:avLst>
          </a:prstGeom>
          <a:gradFill>
            <a:gsLst>
              <a:gs pos="0">
                <a:srgbClr val="C00000"/>
              </a:gs>
              <a:gs pos="999">
                <a:srgbClr val="C41230"/>
              </a:gs>
              <a:gs pos="100000">
                <a:srgbClr val="62091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1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Parallel </a:t>
            </a:r>
            <a:r>
              <a:rPr lang="en-US" sz="2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Storage</a:t>
            </a:r>
          </a:p>
        </p:txBody>
      </p:sp>
      <p:sp>
        <p:nvSpPr>
          <p:cNvPr id="51" name="Text Placeholder 130"/>
          <p:cNvSpPr txBox="1">
            <a:spLocks/>
          </p:cNvSpPr>
          <p:nvPr/>
        </p:nvSpPr>
        <p:spPr>
          <a:xfrm>
            <a:off x="4736044" y="5191674"/>
            <a:ext cx="3859316" cy="884209"/>
          </a:xfrm>
          <a:prstGeom prst="rect">
            <a:avLst/>
          </a:prstGeom>
        </p:spPr>
        <p:txBody>
          <a:bodyPr/>
          <a:lstStyle/>
          <a:p>
            <a:pPr marL="166688" indent="-166688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500" b="1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Relational and Non-relational</a:t>
            </a:r>
            <a:endParaRPr lang="en-US" sz="1500" kern="0" dirty="0" smtClean="0">
              <a:solidFill>
                <a:srgbClr val="000000"/>
              </a:solidFill>
              <a:latin typeface="Verdana"/>
              <a:ea typeface="ヒラギノ角ゴ Pro W3"/>
              <a:cs typeface="Arial" pitchFamily="34" charset="0"/>
            </a:endParaRPr>
          </a:p>
          <a:p>
            <a:pPr marL="166688" indent="-166688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Relational: </a:t>
            </a:r>
            <a:r>
              <a:rPr lang="en-US" sz="1500" b="1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Row and column</a:t>
            </a:r>
          </a:p>
          <a:p>
            <a:pPr marL="166688" indent="-166688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Non-relational: </a:t>
            </a:r>
            <a:r>
              <a:rPr lang="en-US" sz="1500" b="1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Distributed file systems </a:t>
            </a:r>
            <a:r>
              <a:rPr lang="en-US" sz="1500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like Hadoop</a:t>
            </a:r>
          </a:p>
        </p:txBody>
      </p:sp>
      <p:sp>
        <p:nvSpPr>
          <p:cNvPr id="52" name="Text Placeholder 130"/>
          <p:cNvSpPr txBox="1">
            <a:spLocks/>
          </p:cNvSpPr>
          <p:nvPr/>
        </p:nvSpPr>
        <p:spPr>
          <a:xfrm>
            <a:off x="4775895" y="4134436"/>
            <a:ext cx="4131437" cy="903927"/>
          </a:xfrm>
          <a:prstGeom prst="rect">
            <a:avLst/>
          </a:prstGeom>
        </p:spPr>
        <p:txBody>
          <a:bodyPr/>
          <a:lstStyle/>
          <a:p>
            <a:pPr marL="166688" indent="-166688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Standard </a:t>
            </a:r>
            <a:r>
              <a:rPr lang="en-US" sz="1500" b="1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SQL</a:t>
            </a:r>
          </a:p>
          <a:p>
            <a:pPr marL="166688" indent="-166688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No-SQL techniques; </a:t>
            </a:r>
            <a:r>
              <a:rPr lang="en-US" sz="1500" b="1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MapReduce</a:t>
            </a:r>
          </a:p>
          <a:p>
            <a:pPr marL="166688" indent="-166688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Multiple programming languages</a:t>
            </a:r>
          </a:p>
        </p:txBody>
      </p:sp>
      <p:sp>
        <p:nvSpPr>
          <p:cNvPr id="53" name="Text Placeholder 130"/>
          <p:cNvSpPr txBox="1">
            <a:spLocks/>
          </p:cNvSpPr>
          <p:nvPr/>
        </p:nvSpPr>
        <p:spPr>
          <a:xfrm>
            <a:off x="4775896" y="3007346"/>
            <a:ext cx="3792678" cy="878967"/>
          </a:xfrm>
          <a:prstGeom prst="rect">
            <a:avLst/>
          </a:prstGeom>
        </p:spPr>
        <p:txBody>
          <a:bodyPr/>
          <a:lstStyle/>
          <a:p>
            <a:pPr marL="166688" indent="-166688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500" b="1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Pre-packaged modules</a:t>
            </a:r>
          </a:p>
          <a:p>
            <a:pPr marL="166688" indent="-166688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Development tools</a:t>
            </a:r>
          </a:p>
          <a:p>
            <a:pPr marL="166688" indent="-166688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500" b="1" kern="0" dirty="0" smtClean="0">
                <a:solidFill>
                  <a:srgbClr val="000000"/>
                </a:solidFill>
                <a:latin typeface="Verdana"/>
                <a:ea typeface="ヒラギノ角ゴ Pro W3"/>
                <a:cs typeface="Arial" pitchFamily="34" charset="0"/>
              </a:rPr>
              <a:t>Programming frameworks</a:t>
            </a:r>
          </a:p>
        </p:txBody>
      </p:sp>
      <p:grpSp>
        <p:nvGrpSpPr>
          <p:cNvPr id="54" name="Group 38"/>
          <p:cNvGrpSpPr/>
          <p:nvPr/>
        </p:nvGrpSpPr>
        <p:grpSpPr>
          <a:xfrm>
            <a:off x="1788989" y="1337480"/>
            <a:ext cx="5668852" cy="708284"/>
            <a:chOff x="1782488" y="1351128"/>
            <a:chExt cx="5668852" cy="708284"/>
          </a:xfrm>
        </p:grpSpPr>
        <p:grpSp>
          <p:nvGrpSpPr>
            <p:cNvPr id="55" name="Group 65"/>
            <p:cNvGrpSpPr/>
            <p:nvPr/>
          </p:nvGrpSpPr>
          <p:grpSpPr>
            <a:xfrm>
              <a:off x="1782488" y="1351128"/>
              <a:ext cx="941283" cy="708284"/>
              <a:chOff x="2137336" y="1351128"/>
              <a:chExt cx="941283" cy="708284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137336" y="1751635"/>
                <a:ext cx="941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rPr>
                  <a:t>Analysts</a:t>
                </a:r>
              </a:p>
            </p:txBody>
          </p:sp>
          <p:grpSp>
            <p:nvGrpSpPr>
              <p:cNvPr id="72" name="Group 39"/>
              <p:cNvGrpSpPr>
                <a:grpSpLocks noChangeAspect="1"/>
              </p:cNvGrpSpPr>
              <p:nvPr/>
            </p:nvGrpSpPr>
            <p:grpSpPr bwMode="auto">
              <a:xfrm>
                <a:off x="2425966" y="1351128"/>
                <a:ext cx="371837" cy="441608"/>
                <a:chOff x="4256" y="1096"/>
                <a:chExt cx="536" cy="760"/>
              </a:xfrm>
              <a:solidFill>
                <a:srgbClr val="3399CC"/>
              </a:solidFill>
            </p:grpSpPr>
            <p:sp>
              <p:nvSpPr>
                <p:cNvPr id="73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360" y="1096"/>
                  <a:ext cx="320" cy="320"/>
                </a:xfrm>
                <a:prstGeom prst="ellipse">
                  <a:avLst/>
                </a:prstGeom>
                <a:grp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endParaRPr>
                </a:p>
              </p:txBody>
            </p:sp>
            <p:sp>
              <p:nvSpPr>
                <p:cNvPr id="74" name="AutoShape 3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320" y="1384"/>
                  <a:ext cx="408" cy="536"/>
                </a:xfrm>
                <a:prstGeom prst="flowChartDelay">
                  <a:avLst/>
                </a:prstGeom>
                <a:grpFill/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6" name="Group 68"/>
            <p:cNvGrpSpPr/>
            <p:nvPr/>
          </p:nvGrpSpPr>
          <p:grpSpPr>
            <a:xfrm>
              <a:off x="5916946" y="1351128"/>
              <a:ext cx="1534394" cy="708284"/>
              <a:chOff x="6271794" y="1351128"/>
              <a:chExt cx="1534394" cy="70828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271794" y="1751635"/>
                <a:ext cx="1534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rPr>
                  <a:t>Data Scientists</a:t>
                </a:r>
              </a:p>
            </p:txBody>
          </p:sp>
          <p:grpSp>
            <p:nvGrpSpPr>
              <p:cNvPr id="68" name="Group 39"/>
              <p:cNvGrpSpPr>
                <a:grpSpLocks noChangeAspect="1"/>
              </p:cNvGrpSpPr>
              <p:nvPr/>
            </p:nvGrpSpPr>
            <p:grpSpPr bwMode="auto">
              <a:xfrm>
                <a:off x="6754581" y="1351128"/>
                <a:ext cx="371837" cy="441608"/>
                <a:chOff x="4256" y="1096"/>
                <a:chExt cx="536" cy="760"/>
              </a:xfrm>
              <a:solidFill>
                <a:srgbClr val="3399CC"/>
              </a:solidFill>
            </p:grpSpPr>
            <p:sp>
              <p:nvSpPr>
                <p:cNvPr id="69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360" y="1096"/>
                  <a:ext cx="320" cy="320"/>
                </a:xfrm>
                <a:prstGeom prst="ellipse">
                  <a:avLst/>
                </a:prstGeom>
                <a:grp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endParaRPr>
                </a:p>
              </p:txBody>
            </p:sp>
            <p:sp>
              <p:nvSpPr>
                <p:cNvPr id="70" name="AutoShape 3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320" y="1384"/>
                  <a:ext cx="408" cy="536"/>
                </a:xfrm>
                <a:prstGeom prst="flowChartDelay">
                  <a:avLst/>
                </a:prstGeom>
                <a:grpFill/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7" name="Group 67"/>
            <p:cNvGrpSpPr/>
            <p:nvPr/>
          </p:nvGrpSpPr>
          <p:grpSpPr>
            <a:xfrm>
              <a:off x="4211246" y="1351128"/>
              <a:ext cx="1535998" cy="708284"/>
              <a:chOff x="4668546" y="1351128"/>
              <a:chExt cx="1535998" cy="708284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668546" y="1751635"/>
                <a:ext cx="15359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rPr>
                  <a:t>Business Users</a:t>
                </a:r>
              </a:p>
            </p:txBody>
          </p:sp>
          <p:grpSp>
            <p:nvGrpSpPr>
              <p:cNvPr id="64" name="Group 39"/>
              <p:cNvGrpSpPr>
                <a:grpSpLocks noChangeAspect="1"/>
              </p:cNvGrpSpPr>
              <p:nvPr/>
            </p:nvGrpSpPr>
            <p:grpSpPr bwMode="auto">
              <a:xfrm>
                <a:off x="5228306" y="1351128"/>
                <a:ext cx="371837" cy="441608"/>
                <a:chOff x="4256" y="1096"/>
                <a:chExt cx="536" cy="760"/>
              </a:xfrm>
              <a:solidFill>
                <a:srgbClr val="3399CC"/>
              </a:solidFill>
            </p:grpSpPr>
            <p:sp>
              <p:nvSpPr>
                <p:cNvPr id="65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360" y="1096"/>
                  <a:ext cx="320" cy="320"/>
                </a:xfrm>
                <a:prstGeom prst="ellipse">
                  <a:avLst/>
                </a:prstGeom>
                <a:grp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endParaRPr>
                </a:p>
              </p:txBody>
            </p:sp>
            <p:sp>
              <p:nvSpPr>
                <p:cNvPr id="66" name="AutoShape 3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320" y="1384"/>
                  <a:ext cx="408" cy="536"/>
                </a:xfrm>
                <a:prstGeom prst="flowChartDelay">
                  <a:avLst/>
                </a:prstGeom>
                <a:grpFill/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8" name="Group 66"/>
            <p:cNvGrpSpPr/>
            <p:nvPr/>
          </p:nvGrpSpPr>
          <p:grpSpPr>
            <a:xfrm>
              <a:off x="2893473" y="1351128"/>
              <a:ext cx="1148071" cy="708284"/>
              <a:chOff x="3386556" y="1351128"/>
              <a:chExt cx="1148071" cy="70828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386556" y="1751635"/>
                <a:ext cx="11480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rPr>
                  <a:t>Customers</a:t>
                </a:r>
              </a:p>
            </p:txBody>
          </p:sp>
          <p:grpSp>
            <p:nvGrpSpPr>
              <p:cNvPr id="60" name="Group 39"/>
              <p:cNvGrpSpPr>
                <a:grpSpLocks noChangeAspect="1"/>
              </p:cNvGrpSpPr>
              <p:nvPr/>
            </p:nvGrpSpPr>
            <p:grpSpPr bwMode="auto">
              <a:xfrm>
                <a:off x="3797566" y="1351128"/>
                <a:ext cx="371837" cy="441608"/>
                <a:chOff x="4256" y="1096"/>
                <a:chExt cx="536" cy="760"/>
              </a:xfrm>
              <a:solidFill>
                <a:srgbClr val="3399CC"/>
              </a:solidFill>
            </p:grpSpPr>
            <p:sp>
              <p:nvSpPr>
                <p:cNvPr id="6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360" y="1096"/>
                  <a:ext cx="320" cy="320"/>
                </a:xfrm>
                <a:prstGeom prst="ellipse">
                  <a:avLst/>
                </a:prstGeom>
                <a:grp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endParaRPr>
                </a:p>
              </p:txBody>
            </p:sp>
            <p:sp>
              <p:nvSpPr>
                <p:cNvPr id="62" name="AutoShape 3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320" y="1384"/>
                  <a:ext cx="408" cy="536"/>
                </a:xfrm>
                <a:prstGeom prst="flowChartDelay">
                  <a:avLst/>
                </a:prstGeom>
                <a:grpFill/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ヒラギノ角ゴ Pro W3" pitchFamily="64" charset="-128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75" name="TextBox 74"/>
          <p:cNvSpPr txBox="1"/>
          <p:nvPr/>
        </p:nvSpPr>
        <p:spPr>
          <a:xfrm>
            <a:off x="227700" y="3269702"/>
            <a:ext cx="113053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100" b="1" dirty="0" smtClean="0">
                <a:solidFill>
                  <a:srgbClr val="000000"/>
                </a:solidFill>
                <a:latin typeface="Verdana"/>
                <a:ea typeface="ヒラギノ角ゴ Pro W3" pitchFamily="64" charset="-128"/>
                <a:cs typeface="Arial" pitchFamily="34" charset="0"/>
              </a:rPr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49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9" grpId="0" animBg="1"/>
      <p:bldP spid="50" grpId="0" animBg="1"/>
      <p:bldP spid="51" grpId="0"/>
      <p:bldP spid="52" grpId="0"/>
      <p:bldP spid="53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49" y="878138"/>
            <a:ext cx="8476488" cy="381000"/>
          </a:xfrm>
        </p:spPr>
        <p:txBody>
          <a:bodyPr/>
          <a:lstStyle/>
          <a:p>
            <a:r>
              <a:rPr lang="en-US" dirty="0" smtClean="0"/>
              <a:t>Dynamically interpret raw web log data via MapReduce</a:t>
            </a:r>
            <a:endParaRPr lang="en-US" dirty="0"/>
          </a:p>
        </p:txBody>
      </p:sp>
      <p:sp>
        <p:nvSpPr>
          <p:cNvPr id="69734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sz="2400" dirty="0" smtClean="0"/>
              <a:t>Step 1: Parallel Data Storage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41313" y="1290638"/>
            <a:ext cx="8515350" cy="3065462"/>
          </a:xfrm>
          <a:prstGeom prst="roundRect">
            <a:avLst>
              <a:gd name="adj" fmla="val 2046"/>
            </a:avLst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ea typeface="ヒラギノ角ゴ Pro W3" pitchFamily="-32" charset="-128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1560513" y="3119438"/>
            <a:ext cx="2290762" cy="1139825"/>
          </a:xfrm>
          <a:prstGeom prst="flowChartMagneticDisk">
            <a:avLst/>
          </a:prstGeom>
          <a:gradFill flip="none" rotWithShape="1">
            <a:gsLst>
              <a:gs pos="1000">
                <a:srgbClr val="C41230"/>
              </a:gs>
              <a:gs pos="100000">
                <a:srgbClr val="C41230">
                  <a:lumMod val="5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14668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latin typeface="Verdana"/>
              <a:ea typeface="ヒラギノ角ゴ Pro W3" pitchFamily="-32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826772"/>
              </p:ext>
            </p:extLst>
          </p:nvPr>
        </p:nvGraphicFramePr>
        <p:xfrm>
          <a:off x="1836738" y="3529013"/>
          <a:ext cx="1766887" cy="548640"/>
        </p:xfrm>
        <a:graphic>
          <a:graphicData uri="http://schemas.openxmlformats.org/drawingml/2006/table">
            <a:tbl>
              <a:tblPr/>
              <a:tblGrid>
                <a:gridCol w="1766887"/>
              </a:tblGrid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Clickstream_Log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3385950"/>
              </p:ext>
            </p:extLst>
          </p:nvPr>
        </p:nvGraphicFramePr>
        <p:xfrm>
          <a:off x="555171" y="2284800"/>
          <a:ext cx="3820885" cy="590550"/>
        </p:xfrm>
        <a:graphic>
          <a:graphicData uri="http://schemas.openxmlformats.org/drawingml/2006/table">
            <a:tbl>
              <a:tblPr/>
              <a:tblGrid>
                <a:gridCol w="1056732"/>
                <a:gridCol w="976918"/>
                <a:gridCol w="967140"/>
                <a:gridCol w="82009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Timestamp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Referral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Customer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Session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12863" y="3217863"/>
            <a:ext cx="2667000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1400" b="1" dirty="0">
                <a:solidFill>
                  <a:srgbClr val="FFFFFF"/>
                </a:solidFill>
                <a:latin typeface="Verdana"/>
              </a:rPr>
              <a:t>Raw Log Input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013" y="1319490"/>
            <a:ext cx="794316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Massively Parallel Processing Analytic </a:t>
            </a:r>
            <a:r>
              <a:rPr lang="en-US" sz="1800" b="1" dirty="0">
                <a:solidFill>
                  <a:srgbClr val="000000"/>
                </a:solidFill>
                <a:latin typeface="Verdana"/>
              </a:rPr>
              <a:t>Platform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2312988" y="4141788"/>
            <a:ext cx="785812" cy="3222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390" y="1954699"/>
            <a:ext cx="381197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Verdana"/>
              </a:rPr>
              <a:t>SQL-MapReduce </a:t>
            </a:r>
            <a:r>
              <a:rPr lang="en-US" sz="1400" b="1" dirty="0" smtClean="0">
                <a:solidFill>
                  <a:srgbClr val="000000"/>
                </a:solidFill>
                <a:latin typeface="Verdana"/>
              </a:rPr>
              <a:t>Staging for nPath</a:t>
            </a:r>
            <a:endParaRPr lang="en-US" sz="14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Flowchart: Magnetic Disk 29"/>
          <p:cNvSpPr/>
          <p:nvPr/>
        </p:nvSpPr>
        <p:spPr bwMode="auto">
          <a:xfrm>
            <a:off x="5294313" y="3111500"/>
            <a:ext cx="2292350" cy="1139825"/>
          </a:xfrm>
          <a:prstGeom prst="flowChartMagneticDisk">
            <a:avLst/>
          </a:prstGeom>
          <a:gradFill flip="none" rotWithShape="1">
            <a:gsLst>
              <a:gs pos="1000">
                <a:srgbClr val="C41230"/>
              </a:gs>
              <a:gs pos="100000">
                <a:srgbClr val="C41230">
                  <a:lumMod val="5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14668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latin typeface="Verdana"/>
              <a:ea typeface="ヒラギノ角ゴ Pro W3" pitchFamily="-32" charset="-128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291471"/>
              </p:ext>
            </p:extLst>
          </p:nvPr>
        </p:nvGraphicFramePr>
        <p:xfrm>
          <a:off x="5570538" y="3519488"/>
          <a:ext cx="1768475" cy="548640"/>
        </p:xfrm>
        <a:graphic>
          <a:graphicData uri="http://schemas.openxmlformats.org/drawingml/2006/table">
            <a:tbl>
              <a:tblPr/>
              <a:tblGrid>
                <a:gridCol w="17684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Clickstream_Log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154613" y="3209925"/>
            <a:ext cx="2668587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1400" b="1" dirty="0">
                <a:solidFill>
                  <a:srgbClr val="FFFFFF"/>
                </a:solidFill>
                <a:latin typeface="Verdana"/>
              </a:rPr>
              <a:t>Raw Log Input</a:t>
            </a:r>
          </a:p>
        </p:txBody>
      </p:sp>
      <p:sp>
        <p:nvSpPr>
          <p:cNvPr id="33" name="Up Arrow 32"/>
          <p:cNvSpPr>
            <a:spLocks noChangeArrowheads="1"/>
          </p:cNvSpPr>
          <p:nvPr/>
        </p:nvSpPr>
        <p:spPr bwMode="auto">
          <a:xfrm>
            <a:off x="6045200" y="4154488"/>
            <a:ext cx="785813" cy="3222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Flowchart: Punched Tape 17"/>
          <p:cNvSpPr/>
          <p:nvPr/>
        </p:nvSpPr>
        <p:spPr bwMode="auto">
          <a:xfrm>
            <a:off x="3529013" y="2678113"/>
            <a:ext cx="2119312" cy="1301750"/>
          </a:xfrm>
          <a:prstGeom prst="flowChartPunchedTape">
            <a:avLst/>
          </a:prstGeom>
          <a:solidFill>
            <a:srgbClr val="5959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Verdana"/>
                <a:ea typeface="ヒラギノ角ゴ Pro W3" pitchFamily="-32" charset="-128"/>
              </a:rPr>
              <a:t>MapReduce</a:t>
            </a:r>
            <a:endParaRPr lang="en-US" sz="1600" b="1" dirty="0">
              <a:solidFill>
                <a:srgbClr val="FFFFFF"/>
              </a:solidFill>
              <a:latin typeface="Verdana"/>
              <a:ea typeface="ヒラギノ角ゴ Pro W3" pitchFamily="-32" charset="-128"/>
            </a:endParaRPr>
          </a:p>
          <a:p>
            <a:pPr algn="ctr"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Verdana"/>
                <a:ea typeface="ヒラギノ角ゴ Pro W3" pitchFamily="-32" charset="-128"/>
              </a:rPr>
              <a:t>program runs in-platform</a:t>
            </a:r>
          </a:p>
        </p:txBody>
      </p:sp>
      <p:sp>
        <p:nvSpPr>
          <p:cNvPr id="697408" name="Rounded Rectangle 15"/>
          <p:cNvSpPr>
            <a:spLocks noChangeArrowheads="1"/>
          </p:cNvSpPr>
          <p:nvPr/>
        </p:nvSpPr>
        <p:spPr bwMode="auto">
          <a:xfrm>
            <a:off x="1333500" y="4427538"/>
            <a:ext cx="6380163" cy="2355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97409" name="Object 65"/>
          <p:cNvGraphicFramePr>
            <a:graphicFrameLocks noChangeAspect="1"/>
          </p:cNvGraphicFramePr>
          <p:nvPr/>
        </p:nvGraphicFramePr>
        <p:xfrm>
          <a:off x="1497013" y="4846638"/>
          <a:ext cx="6022975" cy="1817687"/>
        </p:xfrm>
        <a:graphic>
          <a:graphicData uri="http://schemas.openxmlformats.org/presentationml/2006/ole">
            <p:oleObj spid="_x0000_s283681" name="Document" r:id="rId3" imgW="5486198" imgH="1816033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4788" y="4456113"/>
            <a:ext cx="6045200" cy="3397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ts val="40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Verdana"/>
              </a:rPr>
              <a:t>Click-stream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Log 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39163" y="3320018"/>
            <a:ext cx="1402958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19063" indent="-119063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High-speed, parallel loading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4451" y="5216845"/>
            <a:ext cx="140295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19063" indent="-119063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Raw Apache weblogs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3982" y="1927784"/>
            <a:ext cx="2514603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19063" indent="-119063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/>
              </a:rPr>
              <a:t>Analytics output in structured form for further analysis or distribution to the EDW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0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2" grpId="0"/>
      <p:bldP spid="24" grpId="0"/>
      <p:bldP spid="26" grpId="0" animBg="1"/>
      <p:bldP spid="29" grpId="0"/>
      <p:bldP spid="30" grpId="0" animBg="1"/>
      <p:bldP spid="32" grpId="0"/>
      <p:bldP spid="33" grpId="0" animBg="1"/>
      <p:bldP spid="18" grpId="0" animBg="1"/>
      <p:bldP spid="2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dirty="0" smtClean="0"/>
              <a:t>Big Data Analytics Processing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61884" y="1529917"/>
            <a:ext cx="412753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algn="ctr" eaLnBrk="0" hangingPunct="0"/>
            <a:r>
              <a:rPr lang="en-US" b="1" dirty="0" smtClean="0">
                <a:solidFill>
                  <a:srgbClr val="000000"/>
                </a:solidFill>
                <a:latin typeface="Verdana"/>
              </a:rPr>
              <a:t>Behavioral Analysis</a:t>
            </a:r>
          </a:p>
          <a:p>
            <a:pPr algn="ctr" eaLnBrk="0" hangingPunct="0"/>
            <a:endParaRPr lang="en-US" sz="2000" b="1" dirty="0" smtClean="0">
              <a:solidFill>
                <a:srgbClr val="000000"/>
              </a:solidFill>
              <a:latin typeface="Verdana"/>
            </a:endParaRPr>
          </a:p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“Find Me All Behavioral Patterns that Led to Purchase”</a:t>
            </a:r>
          </a:p>
          <a:p>
            <a:pPr eaLnBrk="0" hangingPunct="0"/>
            <a:endParaRPr lang="en-US" sz="2000" b="1" dirty="0">
              <a:solidFill>
                <a:srgbClr val="000000"/>
              </a:solidFill>
              <a:latin typeface="Verdana"/>
            </a:endParaRP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MapReduce analytics </a:t>
            </a:r>
            <a:r>
              <a:rPr lang="en-US" sz="2000" dirty="0" smtClean="0">
                <a:solidFill>
                  <a:srgbClr val="000000"/>
                </a:solidFill>
              </a:rPr>
              <a:t>for cross-row pattern matching at the highest levels of performance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Reusable analytic logic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appropriate for path &amp; pattern matching on </a:t>
            </a:r>
            <a:r>
              <a:rPr lang="en-US" sz="2000" i="1" u="sng" dirty="0">
                <a:solidFill>
                  <a:srgbClr val="000000"/>
                </a:solidFill>
              </a:rPr>
              <a:t>any</a:t>
            </a:r>
            <a:r>
              <a:rPr lang="en-US" sz="2000" dirty="0">
                <a:solidFill>
                  <a:srgbClr val="000000"/>
                </a:solidFill>
              </a:rPr>
              <a:t> input</a:t>
            </a:r>
          </a:p>
          <a:p>
            <a:pPr marL="228600" indent="-228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Patterns are </a:t>
            </a:r>
            <a:r>
              <a:rPr lang="en-US" sz="2000" b="1" dirty="0" smtClean="0">
                <a:solidFill>
                  <a:srgbClr val="000000"/>
                </a:solidFill>
              </a:rPr>
              <a:t>Flexible </a:t>
            </a:r>
            <a:r>
              <a:rPr lang="en-US" sz="2000" b="1" dirty="0">
                <a:solidFill>
                  <a:srgbClr val="000000"/>
                </a:solidFill>
              </a:rPr>
              <a:t>&amp; User-Defined</a:t>
            </a: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77292" y="1635284"/>
            <a:ext cx="8479724" cy="44703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9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Big Data Analytics Also Attribute Conversions to Marketing Campaigns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gray">
          <a:xfrm>
            <a:off x="971550" y="2608263"/>
            <a:ext cx="7239000" cy="1587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5"/>
          <p:cNvSpPr txBox="1">
            <a:spLocks noChangeArrowheads="1"/>
          </p:cNvSpPr>
          <p:nvPr/>
        </p:nvSpPr>
        <p:spPr bwMode="gray">
          <a:xfrm>
            <a:off x="0" y="4286250"/>
            <a:ext cx="1646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ea typeface="ＭＳ Ｐゴシック"/>
                <a:cs typeface="ＭＳ Ｐゴシック"/>
              </a:rPr>
              <a:t>Conversion</a:t>
            </a:r>
          </a:p>
          <a:p>
            <a:pPr algn="ctr"/>
            <a:r>
              <a:rPr lang="en-US" sz="2000" dirty="0">
                <a:ea typeface="ＭＳ Ｐゴシック"/>
                <a:cs typeface="ＭＳ Ｐゴシック"/>
              </a:rPr>
              <a:t>Attribution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gray">
          <a:xfrm>
            <a:off x="6340475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0DBE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A5BAC7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gray">
          <a:xfrm>
            <a:off x="5680075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0DBE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A5BAC7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gray">
          <a:xfrm>
            <a:off x="2439988" y="2360613"/>
            <a:ext cx="493712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0DBE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A5BAC7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gray">
          <a:xfrm>
            <a:off x="1800225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0DBE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A5BAC7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gray">
          <a:xfrm>
            <a:off x="4386263" y="2360613"/>
            <a:ext cx="493712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0DBE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A5BAC7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gray">
          <a:xfrm>
            <a:off x="3105150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0DBE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A5BAC7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gray">
          <a:xfrm>
            <a:off x="3736975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0DBE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A5BAC7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gray">
          <a:xfrm>
            <a:off x="5067300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0DBE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A5BAC7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gray">
          <a:xfrm>
            <a:off x="6340475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gray">
          <a:xfrm>
            <a:off x="5680075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125F8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B35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gray">
          <a:xfrm>
            <a:off x="2439988" y="2360613"/>
            <a:ext cx="493712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6AAA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317775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gray">
          <a:xfrm>
            <a:off x="4386263" y="2360613"/>
            <a:ext cx="493712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9EE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7BB8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gray">
          <a:xfrm>
            <a:off x="3105150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gray">
          <a:xfrm>
            <a:off x="3736975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gray">
          <a:xfrm>
            <a:off x="5067300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gray">
          <a:xfrm>
            <a:off x="1800225" y="2360613"/>
            <a:ext cx="493713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6AAA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317775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gray">
          <a:xfrm>
            <a:off x="5589588" y="2270125"/>
            <a:ext cx="676275" cy="6762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125F8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B35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gray">
          <a:xfrm>
            <a:off x="2362200" y="2282825"/>
            <a:ext cx="649288" cy="6492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6AAA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317775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gray">
          <a:xfrm>
            <a:off x="4106863" y="2076450"/>
            <a:ext cx="1052512" cy="1062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9EE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7BB8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gray">
          <a:xfrm>
            <a:off x="3206750" y="2462213"/>
            <a:ext cx="292100" cy="2921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gray">
          <a:xfrm>
            <a:off x="5122863" y="2416175"/>
            <a:ext cx="384175" cy="384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gray">
          <a:xfrm>
            <a:off x="1768475" y="2328863"/>
            <a:ext cx="557213" cy="5572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6AAA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317775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gray">
          <a:xfrm>
            <a:off x="3824288" y="2447925"/>
            <a:ext cx="320675" cy="3206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29" name="Oval 38"/>
          <p:cNvSpPr>
            <a:spLocks noChangeArrowheads="1"/>
          </p:cNvSpPr>
          <p:nvPr/>
        </p:nvSpPr>
        <p:spPr bwMode="gray">
          <a:xfrm>
            <a:off x="6111875" y="2132013"/>
            <a:ext cx="950913" cy="9509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30" name="Oval 39"/>
          <p:cNvSpPr>
            <a:spLocks noChangeArrowheads="1"/>
          </p:cNvSpPr>
          <p:nvPr/>
        </p:nvSpPr>
        <p:spPr bwMode="gray">
          <a:xfrm>
            <a:off x="5497513" y="2178050"/>
            <a:ext cx="858837" cy="8588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125F8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B35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31" name="Oval 40"/>
          <p:cNvSpPr>
            <a:spLocks noChangeArrowheads="1"/>
          </p:cNvSpPr>
          <p:nvPr/>
        </p:nvSpPr>
        <p:spPr bwMode="gray">
          <a:xfrm>
            <a:off x="2530475" y="2452688"/>
            <a:ext cx="311150" cy="3111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6AAA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317775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32" name="Oval 41"/>
          <p:cNvSpPr>
            <a:spLocks noChangeArrowheads="1"/>
          </p:cNvSpPr>
          <p:nvPr/>
        </p:nvSpPr>
        <p:spPr bwMode="gray">
          <a:xfrm>
            <a:off x="4340225" y="2314575"/>
            <a:ext cx="585788" cy="5857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9EE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7BB8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33" name="Oval 42"/>
          <p:cNvSpPr>
            <a:spLocks noChangeArrowheads="1"/>
          </p:cNvSpPr>
          <p:nvPr/>
        </p:nvSpPr>
        <p:spPr bwMode="gray">
          <a:xfrm>
            <a:off x="3151188" y="2406650"/>
            <a:ext cx="401637" cy="4016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34" name="Oval 43"/>
          <p:cNvSpPr>
            <a:spLocks noChangeArrowheads="1"/>
          </p:cNvSpPr>
          <p:nvPr/>
        </p:nvSpPr>
        <p:spPr bwMode="gray">
          <a:xfrm>
            <a:off x="3738563" y="2360613"/>
            <a:ext cx="493712" cy="4937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35" name="Oval 44"/>
          <p:cNvSpPr>
            <a:spLocks noChangeArrowheads="1"/>
          </p:cNvSpPr>
          <p:nvPr/>
        </p:nvSpPr>
        <p:spPr bwMode="gray">
          <a:xfrm>
            <a:off x="4930775" y="2224088"/>
            <a:ext cx="768350" cy="768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sp>
        <p:nvSpPr>
          <p:cNvPr id="36" name="Oval 45"/>
          <p:cNvSpPr>
            <a:spLocks noChangeArrowheads="1"/>
          </p:cNvSpPr>
          <p:nvPr/>
        </p:nvSpPr>
        <p:spPr bwMode="gray">
          <a:xfrm>
            <a:off x="1936750" y="2498725"/>
            <a:ext cx="219075" cy="2190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6AAA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317775"/>
            </a:solidFill>
            <a:round/>
            <a:headEnd/>
            <a:tailEnd/>
          </a:ln>
        </p:spPr>
        <p:txBody>
          <a:bodyPr/>
          <a:lstStyle/>
          <a:p>
            <a:endParaRPr lang="en-US" sz="2000" b="1" dirty="0">
              <a:ea typeface="ＭＳ Ｐゴシック"/>
              <a:cs typeface="ＭＳ Ｐゴシック"/>
            </a:endParaRPr>
          </a:p>
        </p:txBody>
      </p:sp>
      <p:sp>
        <p:nvSpPr>
          <p:cNvPr id="37" name="Line 217"/>
          <p:cNvSpPr>
            <a:spLocks noChangeShapeType="1"/>
          </p:cNvSpPr>
          <p:nvPr/>
        </p:nvSpPr>
        <p:spPr bwMode="gray">
          <a:xfrm flipH="1">
            <a:off x="6600825" y="2608263"/>
            <a:ext cx="590550" cy="0"/>
          </a:xfrm>
          <a:prstGeom prst="line">
            <a:avLst/>
          </a:prstGeom>
          <a:noFill/>
          <a:ln w="50800">
            <a:solidFill>
              <a:srgbClr val="E5A21C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AutoShape 218"/>
          <p:cNvSpPr>
            <a:spLocks noChangeArrowheads="1"/>
          </p:cNvSpPr>
          <p:nvPr/>
        </p:nvSpPr>
        <p:spPr bwMode="gray">
          <a:xfrm>
            <a:off x="7172325" y="2317750"/>
            <a:ext cx="593725" cy="5937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E5A21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srgbClr val="E5A21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gray">
          <a:xfrm>
            <a:off x="7248525" y="2379663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zh-CN" b="1" dirty="0">
                <a:solidFill>
                  <a:srgbClr val="E5A21C"/>
                </a:solidFill>
                <a:ea typeface="SimSun"/>
                <a:cs typeface="SimSun"/>
              </a:rPr>
              <a:t>C</a:t>
            </a:r>
            <a:endParaRPr lang="en-US" b="1" dirty="0">
              <a:solidFill>
                <a:srgbClr val="E5A21C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0" name="Oval 26"/>
          <p:cNvSpPr>
            <a:spLocks noChangeArrowheads="1"/>
          </p:cNvSpPr>
          <p:nvPr/>
        </p:nvSpPr>
        <p:spPr bwMode="gray">
          <a:xfrm>
            <a:off x="6350000" y="2370138"/>
            <a:ext cx="474663" cy="4746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5A21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B7811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 b="1" dirty="0">
              <a:ea typeface="ＭＳ Ｐゴシック"/>
              <a:cs typeface="ＭＳ Ｐゴシック"/>
            </a:endParaRPr>
          </a:p>
        </p:txBody>
      </p:sp>
      <p:grpSp>
        <p:nvGrpSpPr>
          <p:cNvPr id="41" name="Group 221"/>
          <p:cNvGrpSpPr>
            <a:grpSpLocks/>
          </p:cNvGrpSpPr>
          <p:nvPr/>
        </p:nvGrpSpPr>
        <p:grpSpPr bwMode="auto">
          <a:xfrm>
            <a:off x="2392363" y="2408238"/>
            <a:ext cx="3797300" cy="400050"/>
            <a:chOff x="1555" y="1434"/>
            <a:chExt cx="2392" cy="252"/>
          </a:xfrm>
        </p:grpSpPr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555" y="1434"/>
              <a:ext cx="3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2772" y="1434"/>
              <a:ext cx="3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584" y="1434"/>
              <a:ext cx="3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932238" y="3897313"/>
            <a:ext cx="1625600" cy="1352550"/>
            <a:chOff x="2477" y="2455"/>
            <a:chExt cx="1024" cy="852"/>
          </a:xfrm>
        </p:grpSpPr>
        <p:sp>
          <p:nvSpPr>
            <p:cNvPr id="46" name="AutoShape 230"/>
            <p:cNvSpPr>
              <a:spLocks noChangeArrowheads="1"/>
            </p:cNvSpPr>
            <p:nvPr/>
          </p:nvSpPr>
          <p:spPr bwMode="gray">
            <a:xfrm>
              <a:off x="2477" y="2455"/>
              <a:ext cx="1024" cy="852"/>
            </a:xfrm>
            <a:prstGeom prst="roundRect">
              <a:avLst>
                <a:gd name="adj" fmla="val 1159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5F5F5"/>
                </a:gs>
              </a:gsLst>
              <a:lin ang="5400000" scaled="1"/>
            </a:gradFill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ea typeface="ＭＳ Ｐゴシック"/>
                <a:cs typeface="ＭＳ Ｐゴシック"/>
              </a:endParaRPr>
            </a:p>
          </p:txBody>
        </p:sp>
        <p:sp>
          <p:nvSpPr>
            <p:cNvPr id="47" name="Line 231"/>
            <p:cNvSpPr>
              <a:spLocks noChangeShapeType="1"/>
            </p:cNvSpPr>
            <p:nvPr/>
          </p:nvSpPr>
          <p:spPr bwMode="gray">
            <a:xfrm>
              <a:off x="2584" y="2749"/>
              <a:ext cx="810" cy="0"/>
            </a:xfrm>
            <a:prstGeom prst="line">
              <a:avLst/>
            </a:prstGeom>
            <a:noFill/>
            <a:ln w="9525">
              <a:solidFill>
                <a:srgbClr val="CACA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Line 232"/>
            <p:cNvSpPr>
              <a:spLocks noChangeShapeType="1"/>
            </p:cNvSpPr>
            <p:nvPr/>
          </p:nvSpPr>
          <p:spPr bwMode="gray">
            <a:xfrm>
              <a:off x="2584" y="3004"/>
              <a:ext cx="810" cy="0"/>
            </a:xfrm>
            <a:prstGeom prst="line">
              <a:avLst/>
            </a:prstGeom>
            <a:noFill/>
            <a:ln w="9525">
              <a:solidFill>
                <a:srgbClr val="CACA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2500" y="2497"/>
              <a:ext cx="97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Daypart</a:t>
              </a: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gray">
            <a:xfrm>
              <a:off x="2500" y="2757"/>
              <a:ext cx="97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Order</a:t>
              </a: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gray">
            <a:xfrm>
              <a:off x="2500" y="3017"/>
              <a:ext cx="97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Targeted</a:t>
              </a:r>
            </a:p>
          </p:txBody>
        </p:sp>
      </p:grpSp>
      <p:sp>
        <p:nvSpPr>
          <p:cNvPr id="52" name="Text Box 35"/>
          <p:cNvSpPr txBox="1">
            <a:spLocks noChangeArrowheads="1"/>
          </p:cNvSpPr>
          <p:nvPr/>
        </p:nvSpPr>
        <p:spPr bwMode="gray">
          <a:xfrm>
            <a:off x="990600" y="4486275"/>
            <a:ext cx="16462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ea typeface="ＭＳ Ｐゴシック"/>
                <a:cs typeface="ＭＳ Ｐゴシック"/>
              </a:rPr>
              <a:t>=</a:t>
            </a:r>
          </a:p>
        </p:txBody>
      </p:sp>
      <p:cxnSp>
        <p:nvCxnSpPr>
          <p:cNvPr id="53" name="Straight Connector 52"/>
          <p:cNvCxnSpPr/>
          <p:nvPr/>
        </p:nvCxnSpPr>
        <p:spPr bwMode="gray">
          <a:xfrm>
            <a:off x="971550" y="1884363"/>
            <a:ext cx="7239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gray">
          <a:xfrm rot="5400000" flipH="1" flipV="1">
            <a:off x="2697956" y="1781969"/>
            <a:ext cx="16827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gray">
          <a:xfrm rot="5400000" flipH="1" flipV="1">
            <a:off x="4506913" y="1781175"/>
            <a:ext cx="168275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gray">
          <a:xfrm rot="5400000" flipH="1" flipV="1">
            <a:off x="6315869" y="1781969"/>
            <a:ext cx="16827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67"/>
          <p:cNvSpPr txBox="1">
            <a:spLocks noChangeArrowheads="1"/>
          </p:cNvSpPr>
          <p:nvPr/>
        </p:nvSpPr>
        <p:spPr bwMode="gray">
          <a:xfrm>
            <a:off x="1504950" y="1600200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ea typeface="ＭＳ Ｐゴシック"/>
                <a:cs typeface="ＭＳ Ｐゴシック"/>
              </a:rPr>
              <a:t>Week 1</a:t>
            </a:r>
          </a:p>
        </p:txBody>
      </p:sp>
      <p:sp>
        <p:nvSpPr>
          <p:cNvPr id="58" name="TextBox 68"/>
          <p:cNvSpPr txBox="1">
            <a:spLocks noChangeArrowheads="1"/>
          </p:cNvSpPr>
          <p:nvPr/>
        </p:nvSpPr>
        <p:spPr bwMode="gray">
          <a:xfrm>
            <a:off x="3333750" y="1600200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ea typeface="ＭＳ Ｐゴシック"/>
                <a:cs typeface="ＭＳ Ｐゴシック"/>
              </a:rPr>
              <a:t>Week 2</a:t>
            </a:r>
          </a:p>
        </p:txBody>
      </p:sp>
      <p:sp>
        <p:nvSpPr>
          <p:cNvPr id="59" name="TextBox 69"/>
          <p:cNvSpPr txBox="1">
            <a:spLocks noChangeArrowheads="1"/>
          </p:cNvSpPr>
          <p:nvPr/>
        </p:nvSpPr>
        <p:spPr bwMode="gray">
          <a:xfrm>
            <a:off x="5162550" y="1600200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ea typeface="ＭＳ Ｐゴシック"/>
                <a:cs typeface="ＭＳ Ｐゴシック"/>
              </a:rPr>
              <a:t>Week 3</a:t>
            </a:r>
          </a:p>
        </p:txBody>
      </p:sp>
      <p:sp>
        <p:nvSpPr>
          <p:cNvPr id="60" name="TextBox 70"/>
          <p:cNvSpPr txBox="1">
            <a:spLocks noChangeArrowheads="1"/>
          </p:cNvSpPr>
          <p:nvPr/>
        </p:nvSpPr>
        <p:spPr bwMode="gray">
          <a:xfrm>
            <a:off x="6991350" y="1600200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ea typeface="ＭＳ Ｐゴシック"/>
                <a:cs typeface="ＭＳ Ｐゴシック"/>
              </a:rPr>
              <a:t>Week 4</a:t>
            </a:r>
          </a:p>
        </p:txBody>
      </p:sp>
      <p:pic>
        <p:nvPicPr>
          <p:cNvPr id="61" name="Picture 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533400" y="2189163"/>
            <a:ext cx="322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Connector 61"/>
          <p:cNvCxnSpPr/>
          <p:nvPr/>
        </p:nvCxnSpPr>
        <p:spPr bwMode="gray">
          <a:xfrm>
            <a:off x="971550" y="3332163"/>
            <a:ext cx="7239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2020888" y="3768725"/>
            <a:ext cx="1658937" cy="2017713"/>
            <a:chOff x="1458" y="2401"/>
            <a:chExt cx="1182" cy="1271"/>
          </a:xfrm>
        </p:grpSpPr>
        <p:sp>
          <p:nvSpPr>
            <p:cNvPr id="64" name="AutoShape 177"/>
            <p:cNvSpPr>
              <a:spLocks noChangeArrowheads="1"/>
            </p:cNvSpPr>
            <p:nvPr/>
          </p:nvSpPr>
          <p:spPr bwMode="gray">
            <a:xfrm>
              <a:off x="1458" y="2401"/>
              <a:ext cx="1182" cy="1271"/>
            </a:xfrm>
            <a:prstGeom prst="roundRect">
              <a:avLst>
                <a:gd name="adj" fmla="val 1159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5F5F5"/>
                </a:gs>
              </a:gsLst>
              <a:lin ang="5400000" scaled="1"/>
            </a:gradFill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ea typeface="ＭＳ Ｐゴシック"/>
                <a:cs typeface="ＭＳ Ｐゴシック"/>
              </a:endParaRPr>
            </a:p>
          </p:txBody>
        </p:sp>
        <p:sp>
          <p:nvSpPr>
            <p:cNvPr id="65" name="Line 178"/>
            <p:cNvSpPr>
              <a:spLocks noChangeShapeType="1"/>
            </p:cNvSpPr>
            <p:nvPr/>
          </p:nvSpPr>
          <p:spPr bwMode="gray">
            <a:xfrm>
              <a:off x="1546" y="2928"/>
              <a:ext cx="936" cy="0"/>
            </a:xfrm>
            <a:prstGeom prst="line">
              <a:avLst/>
            </a:prstGeom>
            <a:noFill/>
            <a:ln w="9525">
              <a:solidFill>
                <a:srgbClr val="CACA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179"/>
            <p:cNvSpPr>
              <a:spLocks noChangeShapeType="1"/>
            </p:cNvSpPr>
            <p:nvPr/>
          </p:nvSpPr>
          <p:spPr bwMode="gray">
            <a:xfrm>
              <a:off x="1546" y="3177"/>
              <a:ext cx="936" cy="0"/>
            </a:xfrm>
            <a:prstGeom prst="line">
              <a:avLst/>
            </a:prstGeom>
            <a:noFill/>
            <a:ln w="9525">
              <a:solidFill>
                <a:srgbClr val="CACA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Line 180"/>
            <p:cNvSpPr>
              <a:spLocks noChangeShapeType="1"/>
            </p:cNvSpPr>
            <p:nvPr/>
          </p:nvSpPr>
          <p:spPr bwMode="gray">
            <a:xfrm>
              <a:off x="1581" y="2678"/>
              <a:ext cx="936" cy="0"/>
            </a:xfrm>
            <a:prstGeom prst="line">
              <a:avLst/>
            </a:prstGeom>
            <a:noFill/>
            <a:ln w="9525">
              <a:solidFill>
                <a:srgbClr val="CACA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gray">
            <a:xfrm>
              <a:off x="1488" y="2443"/>
              <a:ext cx="112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Frequency</a:t>
              </a:r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gray">
            <a:xfrm>
              <a:off x="1488" y="2703"/>
              <a:ext cx="112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Recency</a:t>
              </a: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gray">
            <a:xfrm>
              <a:off x="1488" y="2963"/>
              <a:ext cx="112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Ad Size</a:t>
              </a: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gray">
            <a:xfrm>
              <a:off x="1488" y="3223"/>
              <a:ext cx="112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Rich Media</a:t>
              </a: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gray">
            <a:xfrm>
              <a:off x="1474" y="3456"/>
              <a:ext cx="112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Video</a:t>
              </a:r>
            </a:p>
          </p:txBody>
        </p:sp>
        <p:sp>
          <p:nvSpPr>
            <p:cNvPr id="73" name="Line 179"/>
            <p:cNvSpPr>
              <a:spLocks noChangeShapeType="1"/>
            </p:cNvSpPr>
            <p:nvPr/>
          </p:nvSpPr>
          <p:spPr bwMode="gray">
            <a:xfrm>
              <a:off x="1574" y="3458"/>
              <a:ext cx="936" cy="0"/>
            </a:xfrm>
            <a:prstGeom prst="line">
              <a:avLst/>
            </a:prstGeom>
            <a:noFill/>
            <a:ln w="9525">
              <a:solidFill>
                <a:srgbClr val="CACA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5740400" y="3789363"/>
            <a:ext cx="1712913" cy="1733550"/>
            <a:chOff x="3616" y="2387"/>
            <a:chExt cx="1079" cy="1092"/>
          </a:xfrm>
        </p:grpSpPr>
        <p:grpSp>
          <p:nvGrpSpPr>
            <p:cNvPr id="75" name="Group 229"/>
            <p:cNvGrpSpPr>
              <a:grpSpLocks/>
            </p:cNvGrpSpPr>
            <p:nvPr/>
          </p:nvGrpSpPr>
          <p:grpSpPr bwMode="auto">
            <a:xfrm>
              <a:off x="3616" y="2387"/>
              <a:ext cx="1079" cy="1092"/>
              <a:chOff x="2034" y="2730"/>
              <a:chExt cx="1182" cy="1092"/>
            </a:xfrm>
          </p:grpSpPr>
          <p:sp>
            <p:nvSpPr>
              <p:cNvPr id="80" name="AutoShape 230"/>
              <p:cNvSpPr>
                <a:spLocks noChangeArrowheads="1"/>
              </p:cNvSpPr>
              <p:nvPr/>
            </p:nvSpPr>
            <p:spPr bwMode="gray">
              <a:xfrm>
                <a:off x="2034" y="2730"/>
                <a:ext cx="1182" cy="1092"/>
              </a:xfrm>
              <a:prstGeom prst="roundRect">
                <a:avLst>
                  <a:gd name="adj" fmla="val 1159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5F5F5"/>
                  </a:gs>
                </a:gsLst>
                <a:lin ang="5400000" scaled="1"/>
              </a:gradFill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" name="Line 231"/>
              <p:cNvSpPr>
                <a:spLocks noChangeShapeType="1"/>
              </p:cNvSpPr>
              <p:nvPr/>
            </p:nvSpPr>
            <p:spPr bwMode="gray">
              <a:xfrm>
                <a:off x="2157" y="3024"/>
                <a:ext cx="936" cy="0"/>
              </a:xfrm>
              <a:prstGeom prst="line">
                <a:avLst/>
              </a:prstGeom>
              <a:noFill/>
              <a:ln w="9525">
                <a:solidFill>
                  <a:srgbClr val="CAC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Line 232"/>
              <p:cNvSpPr>
                <a:spLocks noChangeShapeType="1"/>
              </p:cNvSpPr>
              <p:nvPr/>
            </p:nvSpPr>
            <p:spPr bwMode="gray">
              <a:xfrm>
                <a:off x="2157" y="3279"/>
                <a:ext cx="936" cy="0"/>
              </a:xfrm>
              <a:prstGeom prst="line">
                <a:avLst/>
              </a:prstGeom>
              <a:noFill/>
              <a:ln w="9525">
                <a:solidFill>
                  <a:srgbClr val="CAC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Line 233"/>
              <p:cNvSpPr>
                <a:spLocks noChangeShapeType="1"/>
              </p:cNvSpPr>
              <p:nvPr/>
            </p:nvSpPr>
            <p:spPr bwMode="gray">
              <a:xfrm>
                <a:off x="2157" y="3516"/>
                <a:ext cx="936" cy="0"/>
              </a:xfrm>
              <a:prstGeom prst="line">
                <a:avLst/>
              </a:prstGeom>
              <a:noFill/>
              <a:ln w="9525">
                <a:solidFill>
                  <a:srgbClr val="CACA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Text Box 7"/>
            <p:cNvSpPr txBox="1">
              <a:spLocks noChangeArrowheads="1"/>
            </p:cNvSpPr>
            <p:nvPr/>
          </p:nvSpPr>
          <p:spPr bwMode="gray">
            <a:xfrm>
              <a:off x="3641" y="2429"/>
              <a:ext cx="102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Visits</a:t>
              </a: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gray">
            <a:xfrm>
              <a:off x="3641" y="2689"/>
              <a:ext cx="102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Flows</a:t>
              </a: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gray">
            <a:xfrm>
              <a:off x="3659" y="2948"/>
              <a:ext cx="102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Social</a:t>
              </a:r>
            </a:p>
          </p:txBody>
        </p:sp>
        <p:sp>
          <p:nvSpPr>
            <p:cNvPr id="79" name="Text Box 7"/>
            <p:cNvSpPr txBox="1">
              <a:spLocks noChangeArrowheads="1"/>
            </p:cNvSpPr>
            <p:nvPr/>
          </p:nvSpPr>
          <p:spPr bwMode="gray">
            <a:xfrm>
              <a:off x="3633" y="3202"/>
              <a:ext cx="102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800" dirty="0">
                  <a:ea typeface="ＭＳ Ｐゴシック"/>
                  <a:cs typeface="ＭＳ Ｐゴシック"/>
                </a:rPr>
                <a:t>Multi-channel</a:t>
              </a:r>
            </a:p>
          </p:txBody>
        </p:sp>
      </p:grpSp>
      <p:sp>
        <p:nvSpPr>
          <p:cNvPr id="84" name="Text Box 35"/>
          <p:cNvSpPr txBox="1">
            <a:spLocks noChangeArrowheads="1"/>
          </p:cNvSpPr>
          <p:nvPr/>
        </p:nvSpPr>
        <p:spPr bwMode="gray">
          <a:xfrm>
            <a:off x="3592513" y="4421188"/>
            <a:ext cx="415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ea typeface="ＭＳ Ｐゴシック"/>
                <a:cs typeface="ＭＳ Ｐゴシック"/>
              </a:rPr>
              <a:t>+</a:t>
            </a:r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gray">
          <a:xfrm>
            <a:off x="5443538" y="4356100"/>
            <a:ext cx="415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ea typeface="ＭＳ Ｐゴシック"/>
                <a:cs typeface="ＭＳ Ｐゴシック"/>
              </a:rPr>
              <a:t>+</a:t>
            </a:r>
          </a:p>
        </p:txBody>
      </p:sp>
      <p:sp>
        <p:nvSpPr>
          <p:cNvPr id="86" name="Text Box 3"/>
          <p:cNvSpPr txBox="1">
            <a:spLocks noChangeArrowheads="1"/>
          </p:cNvSpPr>
          <p:nvPr/>
        </p:nvSpPr>
        <p:spPr bwMode="auto">
          <a:xfrm>
            <a:off x="980501" y="5661238"/>
            <a:ext cx="732621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1600" dirty="0">
              <a:solidFill>
                <a:srgbClr val="000000"/>
              </a:solidFill>
              <a:latin typeface="Verdana"/>
            </a:endParaRPr>
          </a:p>
          <a:p>
            <a:pPr algn="ctr" eaLnBrk="0" hangingPunct="0"/>
            <a:r>
              <a:rPr lang="en-US" sz="2000" b="1" dirty="0" smtClean="0">
                <a:solidFill>
                  <a:srgbClr val="C00000"/>
                </a:solidFill>
                <a:latin typeface="Verdana"/>
              </a:rPr>
              <a:t>Weight Influence of Each Campaign Touch on a Customer Conversion</a:t>
            </a:r>
          </a:p>
          <a:p>
            <a:pPr algn="ctr" eaLnBrk="0" hangingPunct="0"/>
            <a:endParaRPr lang="en-US" sz="2000" b="1" dirty="0">
              <a:solidFill>
                <a:srgbClr val="C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1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3" name="Title 2"/>
          <p:cNvSpPr>
            <a:spLocks noGrp="1"/>
          </p:cNvSpPr>
          <p:nvPr>
            <p:ph type="title"/>
          </p:nvPr>
        </p:nvSpPr>
        <p:spPr>
          <a:xfrm>
            <a:off x="296330" y="493776"/>
            <a:ext cx="8847670" cy="573024"/>
          </a:xfrm>
        </p:spPr>
        <p:txBody>
          <a:bodyPr anchor="t"/>
          <a:lstStyle/>
          <a:p>
            <a:r>
              <a:rPr lang="en-US" dirty="0" smtClean="0"/>
              <a:t>Optional Step 4: Move From Insights to Marketing Optimization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3549" y="2842351"/>
            <a:ext cx="3844887" cy="3682274"/>
            <a:chOff x="363549" y="2842351"/>
            <a:chExt cx="3844887" cy="3682274"/>
          </a:xfrm>
        </p:grpSpPr>
        <p:sp>
          <p:nvSpPr>
            <p:cNvPr id="34" name="Trapezoid 33"/>
            <p:cNvSpPr/>
            <p:nvPr/>
          </p:nvSpPr>
          <p:spPr bwMode="auto">
            <a:xfrm>
              <a:off x="457200" y="4918075"/>
              <a:ext cx="3671888" cy="942975"/>
            </a:xfrm>
            <a:prstGeom prst="trapezoid">
              <a:avLst/>
            </a:prstGeom>
            <a:solidFill>
              <a:schemeClr val="tx2">
                <a:alpha val="6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ea typeface="ヒラギノ角ゴ Pro W3" pitchFamily="-32" charset="-128"/>
              </a:endParaRPr>
            </a:p>
          </p:txBody>
        </p:sp>
        <p:sp>
          <p:nvSpPr>
            <p:cNvPr id="701444" name="Text Box 3"/>
            <p:cNvSpPr txBox="1">
              <a:spLocks noChangeArrowheads="1"/>
            </p:cNvSpPr>
            <p:nvPr/>
          </p:nvSpPr>
          <p:spPr bwMode="auto">
            <a:xfrm>
              <a:off x="1752600" y="5080000"/>
              <a:ext cx="12128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Social Media APIs</a:t>
              </a:r>
            </a:p>
          </p:txBody>
        </p:sp>
        <p:sp>
          <p:nvSpPr>
            <p:cNvPr id="701445" name="Text Box 4"/>
            <p:cNvSpPr txBox="1">
              <a:spLocks noChangeArrowheads="1"/>
            </p:cNvSpPr>
            <p:nvPr/>
          </p:nvSpPr>
          <p:spPr bwMode="auto">
            <a:xfrm>
              <a:off x="449263" y="5094288"/>
              <a:ext cx="1425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Raw Web Logs</a:t>
              </a:r>
            </a:p>
          </p:txBody>
        </p:sp>
        <p:pic>
          <p:nvPicPr>
            <p:cNvPr id="7014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60254" b="16919"/>
            <a:stretch>
              <a:fillRect/>
            </a:stretch>
          </p:blipFill>
          <p:spPr bwMode="auto">
            <a:xfrm>
              <a:off x="584200" y="5514975"/>
              <a:ext cx="102870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144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138" y="5511800"/>
              <a:ext cx="944562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1448" name="Text Box 3"/>
            <p:cNvSpPr txBox="1">
              <a:spLocks noChangeArrowheads="1"/>
            </p:cNvSpPr>
            <p:nvPr/>
          </p:nvSpPr>
          <p:spPr bwMode="auto">
            <a:xfrm>
              <a:off x="2943225" y="5094288"/>
              <a:ext cx="12128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3</a:t>
              </a:r>
              <a:r>
                <a:rPr lang="en-US" sz="1200" b="1" baseline="300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rd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Party Data</a:t>
              </a:r>
            </a:p>
          </p:txBody>
        </p:sp>
        <p:grpSp>
          <p:nvGrpSpPr>
            <p:cNvPr id="701487" name="Group 52"/>
            <p:cNvGrpSpPr>
              <a:grpSpLocks/>
            </p:cNvGrpSpPr>
            <p:nvPr/>
          </p:nvGrpSpPr>
          <p:grpSpPr bwMode="auto">
            <a:xfrm>
              <a:off x="3098800" y="5565775"/>
              <a:ext cx="965200" cy="958850"/>
              <a:chOff x="5616507" y="5344482"/>
              <a:chExt cx="1084248" cy="1169711"/>
            </a:xfrm>
          </p:grpSpPr>
          <p:sp>
            <p:nvSpPr>
              <p:cNvPr id="701488" name="Rectangle 38"/>
              <p:cNvSpPr>
                <a:spLocks noChangeArrowheads="1"/>
              </p:cNvSpPr>
              <p:nvPr/>
            </p:nvSpPr>
            <p:spPr bwMode="auto">
              <a:xfrm>
                <a:off x="5616507" y="5344482"/>
                <a:ext cx="1084248" cy="116971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701489" name="Picture 37" descr="Coremetrics | Power Simplified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8492" y="6127044"/>
                <a:ext cx="855869" cy="335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1490" name="Picture 4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2666" y="5432895"/>
                <a:ext cx="804333" cy="300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1491" name="Picture 6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t="21388" b="19444"/>
              <a:stretch>
                <a:fillRect/>
              </a:stretch>
            </p:blipFill>
            <p:spPr bwMode="auto">
              <a:xfrm>
                <a:off x="5720332" y="5864810"/>
                <a:ext cx="883478" cy="206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Rounded Rectangle 39"/>
            <p:cNvSpPr/>
            <p:nvPr/>
          </p:nvSpPr>
          <p:spPr bwMode="auto">
            <a:xfrm>
              <a:off x="363549" y="2842351"/>
              <a:ext cx="3844887" cy="2148289"/>
            </a:xfrm>
            <a:prstGeom prst="roundRect">
              <a:avLst>
                <a:gd name="adj" fmla="val 2046"/>
              </a:avLst>
            </a:prstGeom>
            <a:solidFill>
              <a:srgbClr val="808080">
                <a:lumMod val="20000"/>
                <a:lumOff val="80000"/>
              </a:srgbClr>
            </a:solidFill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-32" charset="-128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1226" y="2849560"/>
              <a:ext cx="361509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eaLnBrk="0" hangingPunct="0">
                <a:defRPr/>
              </a:pPr>
              <a:r>
                <a:rPr lang="en-US" sz="1800" b="1" dirty="0" smtClean="0">
                  <a:latin typeface="Verdana"/>
                  <a:ea typeface="ヒラギノ角ゴ Pro W3" pitchFamily="-32" charset="-128"/>
                  <a:cs typeface="Arial" pitchFamily="34" charset="0"/>
                </a:rPr>
                <a:t>Big Data Analytic Platform</a:t>
              </a: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671858" y="3238955"/>
              <a:ext cx="3431178" cy="489366"/>
            </a:xfrm>
            <a:prstGeom prst="roundRect">
              <a:avLst>
                <a:gd name="adj" fmla="val 15439"/>
              </a:avLst>
            </a:prstGeom>
            <a:gradFill>
              <a:gsLst>
                <a:gs pos="0">
                  <a:srgbClr val="C00000"/>
                </a:gs>
                <a:gs pos="999">
                  <a:srgbClr val="C41230"/>
                </a:gs>
                <a:gs pos="100000">
                  <a:srgbClr val="620918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Analytics Development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671859" y="3794624"/>
              <a:ext cx="3431178" cy="489366"/>
            </a:xfrm>
            <a:prstGeom prst="roundRect">
              <a:avLst>
                <a:gd name="adj" fmla="val 15439"/>
              </a:avLst>
            </a:prstGeom>
            <a:gradFill>
              <a:gsLst>
                <a:gs pos="0">
                  <a:srgbClr val="C00000"/>
                </a:gs>
                <a:gs pos="999">
                  <a:srgbClr val="C41230"/>
                </a:gs>
                <a:gs pos="100000">
                  <a:srgbClr val="620918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Analytic Processing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671859" y="4367093"/>
              <a:ext cx="3431178" cy="489366"/>
            </a:xfrm>
            <a:prstGeom prst="roundRect">
              <a:avLst>
                <a:gd name="adj" fmla="val 16720"/>
              </a:avLst>
            </a:prstGeom>
            <a:gradFill>
              <a:gsLst>
                <a:gs pos="0">
                  <a:srgbClr val="C00000"/>
                </a:gs>
                <a:gs pos="999">
                  <a:srgbClr val="C41230"/>
                </a:gs>
                <a:gs pos="100000">
                  <a:srgbClr val="620918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Parallel Data Storage</a:t>
              </a:r>
            </a:p>
          </p:txBody>
        </p:sp>
      </p:grp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6640021"/>
              </p:ext>
            </p:extLst>
          </p:nvPr>
        </p:nvGraphicFramePr>
        <p:xfrm>
          <a:off x="572191" y="1865601"/>
          <a:ext cx="4165061" cy="590550"/>
        </p:xfrm>
        <a:graphic>
          <a:graphicData uri="http://schemas.openxmlformats.org/drawingml/2006/table">
            <a:tbl>
              <a:tblPr/>
              <a:tblGrid>
                <a:gridCol w="1488389"/>
                <a:gridCol w="910724"/>
                <a:gridCol w="176594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CookieID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UserID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Attribution_Path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321175" y="2158587"/>
            <a:ext cx="4573588" cy="4336544"/>
            <a:chOff x="4321175" y="2158587"/>
            <a:chExt cx="4573588" cy="4336544"/>
          </a:xfrm>
        </p:grpSpPr>
        <p:sp>
          <p:nvSpPr>
            <p:cNvPr id="701465" name="Rounded Rectangle 104"/>
            <p:cNvSpPr>
              <a:spLocks noChangeArrowheads="1"/>
            </p:cNvSpPr>
            <p:nvPr/>
          </p:nvSpPr>
          <p:spPr bwMode="auto">
            <a:xfrm>
              <a:off x="4321175" y="2832769"/>
              <a:ext cx="4573588" cy="2923317"/>
            </a:xfrm>
            <a:prstGeom prst="roundRect">
              <a:avLst>
                <a:gd name="adj" fmla="val 16667"/>
              </a:avLst>
            </a:prstGeom>
            <a:solidFill>
              <a:srgbClr val="808080">
                <a:lumMod val="20000"/>
                <a:lumOff val="80000"/>
              </a:srgbClr>
            </a:solidFill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kern="0" dirty="0">
                <a:solidFill>
                  <a:srgbClr val="000000"/>
                </a:solidFill>
                <a:ea typeface="ヒラギノ角ゴ Pro W3" pitchFamily="-32" charset="-128"/>
                <a:cs typeface="Arial" pitchFamily="34" charset="0"/>
              </a:endParaRPr>
            </a:p>
          </p:txBody>
        </p:sp>
        <p:sp>
          <p:nvSpPr>
            <p:cNvPr id="701466" name="AutoShape 92"/>
            <p:cNvSpPr>
              <a:spLocks noChangeArrowheads="1"/>
            </p:cNvSpPr>
            <p:nvPr/>
          </p:nvSpPr>
          <p:spPr bwMode="auto">
            <a:xfrm>
              <a:off x="4570565" y="3344388"/>
              <a:ext cx="4048411" cy="2333899"/>
            </a:xfrm>
            <a:prstGeom prst="can">
              <a:avLst>
                <a:gd name="adj" fmla="val 25000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2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01469" name="Rounded Rectangle 38"/>
            <p:cNvSpPr>
              <a:spLocks noChangeArrowheads="1"/>
            </p:cNvSpPr>
            <p:nvPr/>
          </p:nvSpPr>
          <p:spPr bwMode="auto">
            <a:xfrm>
              <a:off x="4719138" y="5129217"/>
              <a:ext cx="1162249" cy="313402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OLAP</a:t>
              </a:r>
            </a:p>
          </p:txBody>
        </p:sp>
        <p:sp>
          <p:nvSpPr>
            <p:cNvPr id="701470" name="Rounded Rectangle 40"/>
            <p:cNvSpPr>
              <a:spLocks noChangeArrowheads="1"/>
            </p:cNvSpPr>
            <p:nvPr/>
          </p:nvSpPr>
          <p:spPr bwMode="auto">
            <a:xfrm>
              <a:off x="5971144" y="5129217"/>
              <a:ext cx="1276084" cy="313402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SQL Analytics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701471" name="Rounded Rectangle 41"/>
            <p:cNvSpPr>
              <a:spLocks noChangeArrowheads="1"/>
            </p:cNvSpPr>
            <p:nvPr/>
          </p:nvSpPr>
          <p:spPr bwMode="auto">
            <a:xfrm>
              <a:off x="7317027" y="5129217"/>
              <a:ext cx="1162250" cy="313402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Reporting</a:t>
              </a:r>
            </a:p>
          </p:txBody>
        </p:sp>
        <p:sp>
          <p:nvSpPr>
            <p:cNvPr id="701473" name="Rounded Rectangle 1016"/>
            <p:cNvSpPr>
              <a:spLocks noChangeArrowheads="1"/>
            </p:cNvSpPr>
            <p:nvPr/>
          </p:nvSpPr>
          <p:spPr bwMode="auto">
            <a:xfrm>
              <a:off x="4378187" y="5755006"/>
              <a:ext cx="4497964" cy="74012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12157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pPr eaLnBrk="0" hangingPunct="0"/>
              <a:r>
                <a:rPr lang="en-US" sz="800" dirty="0">
                  <a:solidFill>
                    <a:srgbClr val="000000"/>
                  </a:solidFill>
                  <a:latin typeface="Verdana" pitchFamily="34" charset="0"/>
                </a:rPr>
                <a:t>	              </a:t>
              </a:r>
            </a:p>
          </p:txBody>
        </p:sp>
        <p:sp>
          <p:nvSpPr>
            <p:cNvPr id="701478" name="AutoShape 98"/>
            <p:cNvSpPr>
              <a:spLocks noChangeArrowheads="1"/>
            </p:cNvSpPr>
            <p:nvPr/>
          </p:nvSpPr>
          <p:spPr bwMode="auto">
            <a:xfrm>
              <a:off x="4565821" y="5937681"/>
              <a:ext cx="930541" cy="339962"/>
            </a:xfrm>
            <a:prstGeom prst="can">
              <a:avLst>
                <a:gd name="adj" fmla="val 25000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Verdana" pitchFamily="34" charset="0"/>
                </a:rPr>
                <a:t>ERP</a:t>
              </a:r>
            </a:p>
          </p:txBody>
        </p:sp>
        <p:sp>
          <p:nvSpPr>
            <p:cNvPr id="701479" name="AutoShape 99"/>
            <p:cNvSpPr>
              <a:spLocks noChangeArrowheads="1"/>
            </p:cNvSpPr>
            <p:nvPr/>
          </p:nvSpPr>
          <p:spPr bwMode="auto">
            <a:xfrm>
              <a:off x="5650084" y="5937681"/>
              <a:ext cx="930541" cy="339962"/>
            </a:xfrm>
            <a:prstGeom prst="can">
              <a:avLst>
                <a:gd name="adj" fmla="val 25000"/>
              </a:avLst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Verdana" pitchFamily="34" charset="0"/>
                </a:rPr>
                <a:t>E-POS</a:t>
              </a:r>
            </a:p>
          </p:txBody>
        </p:sp>
        <p:sp>
          <p:nvSpPr>
            <p:cNvPr id="701480" name="AutoShape 100"/>
            <p:cNvSpPr>
              <a:spLocks noChangeArrowheads="1"/>
            </p:cNvSpPr>
            <p:nvPr/>
          </p:nvSpPr>
          <p:spPr bwMode="auto">
            <a:xfrm>
              <a:off x="6734081" y="5937681"/>
              <a:ext cx="932395" cy="339962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Verdana" pitchFamily="34" charset="0"/>
                </a:rPr>
                <a:t>Legacy</a:t>
              </a:r>
            </a:p>
          </p:txBody>
        </p:sp>
        <p:sp>
          <p:nvSpPr>
            <p:cNvPr id="701481" name="AutoShape 101"/>
            <p:cNvSpPr>
              <a:spLocks noChangeArrowheads="1"/>
            </p:cNvSpPr>
            <p:nvPr/>
          </p:nvSpPr>
          <p:spPr bwMode="auto">
            <a:xfrm>
              <a:off x="7809085" y="5937681"/>
              <a:ext cx="930541" cy="339962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Verdana" pitchFamily="34" charset="0"/>
                </a:rPr>
                <a:t>Consumer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4417764" y="2939232"/>
              <a:ext cx="4472848" cy="4001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400"/>
                </a:spcBef>
                <a:defRPr/>
              </a:pPr>
              <a:r>
                <a:rPr lang="en-US" sz="2000" b="1" dirty="0" smtClean="0">
                  <a:solidFill>
                    <a:srgbClr val="000000"/>
                  </a:solidFill>
                  <a:latin typeface="Verdana"/>
                </a:rPr>
                <a:t>Integrated </a:t>
              </a:r>
              <a:r>
                <a:rPr lang="en-US" sz="2000" b="1" dirty="0">
                  <a:solidFill>
                    <a:srgbClr val="000000"/>
                  </a:solidFill>
                  <a:latin typeface="Verdana"/>
                </a:rPr>
                <a:t>Data Warehouse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56742" y="3558751"/>
              <a:ext cx="3216925" cy="143629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ts val="400"/>
                </a:spcBef>
              </a:pPr>
              <a:r>
                <a:rPr lang="en-US" sz="1800" b="1" dirty="0" smtClean="0">
                  <a:solidFill>
                    <a:srgbClr val="000000"/>
                  </a:solidFill>
                  <a:latin typeface="Verdana" pitchFamily="34" charset="0"/>
                </a:rPr>
                <a:t>Structured Insights</a:t>
              </a:r>
            </a:p>
            <a:p>
              <a:pPr algn="ctr">
                <a:spcBef>
                  <a:spcPts val="400"/>
                </a:spcBef>
              </a:pPr>
              <a:r>
                <a:rPr lang="en-US" sz="1400" b="1" dirty="0" smtClean="0">
                  <a:solidFill>
                    <a:srgbClr val="000000"/>
                  </a:solidFill>
                  <a:latin typeface="Verdana" pitchFamily="34" charset="0"/>
                </a:rPr>
                <a:t>(examples)</a:t>
              </a:r>
              <a:endParaRPr lang="en-US" sz="1400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marL="109538" indent="-109538">
                <a:spcBef>
                  <a:spcPts val="400"/>
                </a:spcBef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Verdana" pitchFamily="34" charset="0"/>
                </a:rPr>
                <a:t> Campaign/Media Costs</a:t>
              </a:r>
            </a:p>
            <a:p>
              <a:pPr>
                <a:spcBef>
                  <a:spcPts val="400"/>
                </a:spcBef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Verdana" pitchFamily="34" charset="0"/>
                </a:rPr>
                <a:t>  Marketing ROI Calculation</a:t>
              </a:r>
            </a:p>
            <a:p>
              <a:pPr>
                <a:spcBef>
                  <a:spcPts val="400"/>
                </a:spcBef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Verdana" pitchFamily="34" charset="0"/>
                </a:rPr>
                <a:t>  Customer Value</a:t>
              </a:r>
              <a:endParaRPr lang="en-US" sz="14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9" name="Bent Arrow 108"/>
            <p:cNvSpPr/>
            <p:nvPr/>
          </p:nvSpPr>
          <p:spPr bwMode="auto">
            <a:xfrm rot="5400000">
              <a:off x="4605362" y="2124456"/>
              <a:ext cx="969963" cy="1038225"/>
            </a:xfrm>
            <a:prstGeom prst="bentArrow">
              <a:avLst>
                <a:gd name="adj1" fmla="val 25000"/>
                <a:gd name="adj2" fmla="val 19889"/>
                <a:gd name="adj3" fmla="val 25000"/>
                <a:gd name="adj4" fmla="val 43750"/>
              </a:avLst>
            </a:prstGeom>
            <a:solidFill>
              <a:srgbClr val="C00000">
                <a:alpha val="6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ea typeface="ヒラギノ角ゴ Pro W3" pitchFamily="-32" charset="-128"/>
              </a:endParaRPr>
            </a:p>
          </p:txBody>
        </p:sp>
      </p:grpSp>
      <p:sp>
        <p:nvSpPr>
          <p:cNvPr id="108" name="Bent Arrow 107"/>
          <p:cNvSpPr/>
          <p:nvPr/>
        </p:nvSpPr>
        <p:spPr bwMode="auto">
          <a:xfrm>
            <a:off x="695338" y="2214563"/>
            <a:ext cx="969962" cy="1039812"/>
          </a:xfrm>
          <a:prstGeom prst="bentArrow">
            <a:avLst/>
          </a:prstGeom>
          <a:solidFill>
            <a:srgbClr val="C00000">
              <a:alpha val="6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ヒラギノ角ゴ Pro W3" pitchFamily="-32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05177" y="1757054"/>
            <a:ext cx="3166251" cy="1202858"/>
            <a:chOff x="5705177" y="1757054"/>
            <a:chExt cx="3166251" cy="1202858"/>
          </a:xfrm>
        </p:grpSpPr>
        <p:grpSp>
          <p:nvGrpSpPr>
            <p:cNvPr id="81" name="Group 141"/>
            <p:cNvGrpSpPr>
              <a:grpSpLocks/>
            </p:cNvGrpSpPr>
            <p:nvPr/>
          </p:nvGrpSpPr>
          <p:grpSpPr bwMode="auto">
            <a:xfrm>
              <a:off x="7967686" y="2166002"/>
              <a:ext cx="900354" cy="673178"/>
              <a:chOff x="3474580" y="4114800"/>
              <a:chExt cx="639189" cy="605508"/>
            </a:xfrm>
          </p:grpSpPr>
          <p:sp>
            <p:nvSpPr>
              <p:cNvPr id="93" name="Flowchart: Punched Tape 43"/>
              <p:cNvSpPr/>
              <p:nvPr/>
            </p:nvSpPr>
            <p:spPr bwMode="auto">
              <a:xfrm>
                <a:off x="3511150" y="4114800"/>
                <a:ext cx="583539" cy="605508"/>
              </a:xfrm>
              <a:prstGeom prst="flowChartPunchedTape">
                <a:avLst/>
              </a:prstGeom>
              <a:gradFill flip="none" rotWithShape="1">
                <a:gsLst>
                  <a:gs pos="100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4" name="Rectangle 102"/>
              <p:cNvSpPr>
                <a:spLocks noChangeArrowheads="1"/>
              </p:cNvSpPr>
              <p:nvPr/>
            </p:nvSpPr>
            <p:spPr bwMode="auto">
              <a:xfrm>
                <a:off x="3474580" y="4199901"/>
                <a:ext cx="639189" cy="23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3" name="Group 121"/>
            <p:cNvGrpSpPr>
              <a:grpSpLocks/>
            </p:cNvGrpSpPr>
            <p:nvPr/>
          </p:nvGrpSpPr>
          <p:grpSpPr bwMode="auto">
            <a:xfrm>
              <a:off x="7900258" y="2286733"/>
              <a:ext cx="900354" cy="673179"/>
              <a:chOff x="6231756" y="4114800"/>
              <a:chExt cx="639189" cy="605508"/>
            </a:xfrm>
          </p:grpSpPr>
          <p:sp>
            <p:nvSpPr>
              <p:cNvPr id="88" name="Flowchart: Punched Tape 43"/>
              <p:cNvSpPr/>
              <p:nvPr/>
            </p:nvSpPr>
            <p:spPr bwMode="auto">
              <a:xfrm>
                <a:off x="6255606" y="4114800"/>
                <a:ext cx="583539" cy="605508"/>
              </a:xfrm>
              <a:prstGeom prst="flowChartPunchedTape">
                <a:avLst/>
              </a:prstGeom>
              <a:gradFill flip="none" rotWithShape="1">
                <a:gsLst>
                  <a:gs pos="100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9" name="Rectangle 96"/>
              <p:cNvSpPr>
                <a:spLocks noChangeArrowheads="1"/>
              </p:cNvSpPr>
              <p:nvPr/>
            </p:nvSpPr>
            <p:spPr bwMode="auto">
              <a:xfrm>
                <a:off x="6231756" y="4215134"/>
                <a:ext cx="639189" cy="415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</a:rPr>
                  <a:t>Other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</a:rPr>
                  <a:t>Apps</a:t>
                </a:r>
              </a:p>
            </p:txBody>
          </p:sp>
        </p:grpSp>
        <p:grpSp>
          <p:nvGrpSpPr>
            <p:cNvPr id="96" name="Group 141"/>
            <p:cNvGrpSpPr>
              <a:grpSpLocks/>
            </p:cNvGrpSpPr>
            <p:nvPr/>
          </p:nvGrpSpPr>
          <p:grpSpPr bwMode="auto">
            <a:xfrm>
              <a:off x="6980218" y="2155564"/>
              <a:ext cx="900354" cy="673178"/>
              <a:chOff x="3474580" y="4114800"/>
              <a:chExt cx="639189" cy="605508"/>
            </a:xfrm>
          </p:grpSpPr>
          <p:sp>
            <p:nvSpPr>
              <p:cNvPr id="114" name="Flowchart: Punched Tape 43"/>
              <p:cNvSpPr/>
              <p:nvPr/>
            </p:nvSpPr>
            <p:spPr bwMode="auto">
              <a:xfrm>
                <a:off x="3511150" y="4114800"/>
                <a:ext cx="583539" cy="605508"/>
              </a:xfrm>
              <a:prstGeom prst="flowChartPunchedTape">
                <a:avLst/>
              </a:prstGeom>
              <a:gradFill flip="none" rotWithShape="1">
                <a:gsLst>
                  <a:gs pos="100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5" name="Rectangle 102"/>
              <p:cNvSpPr>
                <a:spLocks noChangeArrowheads="1"/>
              </p:cNvSpPr>
              <p:nvPr/>
            </p:nvSpPr>
            <p:spPr bwMode="auto">
              <a:xfrm>
                <a:off x="3474580" y="4199901"/>
                <a:ext cx="639189" cy="23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8" name="Group 121"/>
            <p:cNvGrpSpPr>
              <a:grpSpLocks/>
            </p:cNvGrpSpPr>
            <p:nvPr/>
          </p:nvGrpSpPr>
          <p:grpSpPr bwMode="auto">
            <a:xfrm>
              <a:off x="6912790" y="2276295"/>
              <a:ext cx="900354" cy="673179"/>
              <a:chOff x="6231756" y="4114800"/>
              <a:chExt cx="639189" cy="605508"/>
            </a:xfrm>
          </p:grpSpPr>
          <p:sp>
            <p:nvSpPr>
              <p:cNvPr id="105" name="Flowchart: Punched Tape 43"/>
              <p:cNvSpPr/>
              <p:nvPr/>
            </p:nvSpPr>
            <p:spPr bwMode="auto">
              <a:xfrm>
                <a:off x="6255606" y="4114800"/>
                <a:ext cx="583539" cy="605508"/>
              </a:xfrm>
              <a:prstGeom prst="flowChartPunchedTape">
                <a:avLst/>
              </a:prstGeom>
              <a:gradFill flip="none" rotWithShape="1">
                <a:gsLst>
                  <a:gs pos="100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7" name="Rectangle 96"/>
              <p:cNvSpPr>
                <a:spLocks noChangeArrowheads="1"/>
              </p:cNvSpPr>
              <p:nvPr/>
            </p:nvSpPr>
            <p:spPr bwMode="auto">
              <a:xfrm>
                <a:off x="6231756" y="4215134"/>
                <a:ext cx="639189" cy="249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FFFFFF"/>
                    </a:solidFill>
                  </a:rPr>
                  <a:t>MRM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6" name="Group 143"/>
            <p:cNvGrpSpPr/>
            <p:nvPr/>
          </p:nvGrpSpPr>
          <p:grpSpPr>
            <a:xfrm>
              <a:off x="5883006" y="2148290"/>
              <a:ext cx="995483" cy="807556"/>
              <a:chOff x="6237288" y="4003593"/>
              <a:chExt cx="705603" cy="725573"/>
            </a:xfrm>
          </p:grpSpPr>
          <p:grpSp>
            <p:nvGrpSpPr>
              <p:cNvPr id="117" name="Group 141"/>
              <p:cNvGrpSpPr>
                <a:grpSpLocks/>
              </p:cNvGrpSpPr>
              <p:nvPr/>
            </p:nvGrpSpPr>
            <p:grpSpPr bwMode="auto">
              <a:xfrm>
                <a:off x="6304716" y="4003593"/>
                <a:ext cx="638175" cy="604837"/>
                <a:chOff x="3474580" y="4114800"/>
                <a:chExt cx="639189" cy="605508"/>
              </a:xfrm>
            </p:grpSpPr>
            <p:sp>
              <p:nvSpPr>
                <p:cNvPr id="129" name="Flowchart: Punched Tape 43"/>
                <p:cNvSpPr/>
                <p:nvPr/>
              </p:nvSpPr>
              <p:spPr bwMode="auto">
                <a:xfrm>
                  <a:off x="3511150" y="4114800"/>
                  <a:ext cx="583539" cy="605508"/>
                </a:xfrm>
                <a:prstGeom prst="flowChartPunchedTape">
                  <a:avLst/>
                </a:prstGeom>
                <a:gradFill flip="none" rotWithShape="1">
                  <a:gsLst>
                    <a:gs pos="100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  <a:tileRect/>
                </a:gra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2400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30" name="Rectangle 102"/>
                <p:cNvSpPr>
                  <a:spLocks noChangeArrowheads="1"/>
                </p:cNvSpPr>
                <p:nvPr/>
              </p:nvSpPr>
              <p:spPr bwMode="auto">
                <a:xfrm>
                  <a:off x="3474580" y="4199901"/>
                  <a:ext cx="639189" cy="231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9" name="Group 121"/>
              <p:cNvGrpSpPr>
                <a:grpSpLocks/>
              </p:cNvGrpSpPr>
              <p:nvPr/>
            </p:nvGrpSpPr>
            <p:grpSpPr bwMode="auto">
              <a:xfrm>
                <a:off x="6237288" y="4124328"/>
                <a:ext cx="638175" cy="604838"/>
                <a:chOff x="6231756" y="4114803"/>
                <a:chExt cx="639189" cy="605508"/>
              </a:xfrm>
            </p:grpSpPr>
            <p:sp>
              <p:nvSpPr>
                <p:cNvPr id="124" name="Flowchart: Punched Tape 43"/>
                <p:cNvSpPr/>
                <p:nvPr/>
              </p:nvSpPr>
              <p:spPr bwMode="auto">
                <a:xfrm>
                  <a:off x="6255605" y="4114803"/>
                  <a:ext cx="583539" cy="605508"/>
                </a:xfrm>
                <a:prstGeom prst="flowChartPunchedTape">
                  <a:avLst/>
                </a:prstGeom>
                <a:gradFill flip="none" rotWithShape="1">
                  <a:gsLst>
                    <a:gs pos="1000">
                      <a:schemeClr val="tx2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  <a:tileRect/>
                </a:gra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2400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25" name="Rectangle 96"/>
                <p:cNvSpPr>
                  <a:spLocks noChangeArrowheads="1"/>
                </p:cNvSpPr>
                <p:nvPr/>
              </p:nvSpPr>
              <p:spPr bwMode="auto">
                <a:xfrm>
                  <a:off x="6231756" y="4215134"/>
                  <a:ext cx="639189" cy="415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</a:rPr>
                    <a:t>Campaign Mgmt.</a:t>
                  </a:r>
                  <a:endParaRPr lang="en-US" sz="12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31" name="TextBox 130"/>
            <p:cNvSpPr txBox="1"/>
            <p:nvPr/>
          </p:nvSpPr>
          <p:spPr>
            <a:xfrm>
              <a:off x="5705177" y="1757054"/>
              <a:ext cx="316625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eaLnBrk="0" hangingPunct="0">
                <a:defRPr/>
              </a:pPr>
              <a:r>
                <a:rPr lang="en-US" sz="1800" b="1" dirty="0" smtClean="0">
                  <a:latin typeface="Verdana"/>
                  <a:ea typeface="ヒラギノ角ゴ Pro W3" pitchFamily="-32" charset="-128"/>
                  <a:cs typeface="Arial" pitchFamily="34" charset="0"/>
                </a:rPr>
                <a:t>Marketing 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95656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235166" y="493776"/>
            <a:ext cx="8473020" cy="573024"/>
          </a:xfrm>
        </p:spPr>
        <p:txBody>
          <a:bodyPr/>
          <a:lstStyle/>
          <a:p>
            <a:r>
              <a:rPr lang="en-US" dirty="0" smtClean="0"/>
              <a:t>Teradata Aster </a:t>
            </a:r>
            <a:r>
              <a:rPr lang="en-US" dirty="0" err="1" smtClean="0"/>
              <a:t>MapReduce</a:t>
            </a:r>
            <a:r>
              <a:rPr lang="en-US" dirty="0" smtClean="0"/>
              <a:t> Platform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41475" y="1188324"/>
            <a:ext cx="9251910" cy="3810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Aster Data is the leading innovator in the ‘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big data’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analytics market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265312" y="1650068"/>
            <a:ext cx="8340806" cy="17313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1600" b="1" dirty="0" smtClean="0"/>
              <a:t>Aster Solution: </a:t>
            </a:r>
            <a:r>
              <a:rPr lang="en-US" sz="1600" b="1" i="1" dirty="0" smtClean="0"/>
              <a:t>MPP Analytic Platform </a:t>
            </a:r>
            <a:r>
              <a:rPr lang="en-US" sz="1600" b="1" dirty="0" smtClean="0"/>
              <a:t>that delivers a MapReduce analytic framework within a database platform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1400" b="1" dirty="0" smtClean="0"/>
              <a:t>For the Data Scientist: </a:t>
            </a:r>
            <a:r>
              <a:rPr lang="en-US" sz="1400" dirty="0" smtClean="0"/>
              <a:t>Brings </a:t>
            </a:r>
            <a:r>
              <a:rPr lang="en-US" sz="1400" dirty="0"/>
              <a:t>the science of ‘big data’ </a:t>
            </a:r>
            <a:r>
              <a:rPr lang="en-US" sz="1400" dirty="0" smtClean="0"/>
              <a:t>to </a:t>
            </a:r>
            <a:r>
              <a:rPr lang="en-US" sz="1400" dirty="0"/>
              <a:t>the masses with MapReduce functionality delivered through the analytic language of business, standard SQL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1400" b="1" dirty="0" smtClean="0"/>
              <a:t>Delivers New Analytics: </a:t>
            </a:r>
            <a:r>
              <a:rPr lang="en-US" sz="1400" dirty="0" smtClean="0"/>
              <a:t>Provides businesses with new, breakthrough analytic applications with </a:t>
            </a:r>
            <a:r>
              <a:rPr lang="en-US" sz="1400" dirty="0"/>
              <a:t>high-performance and pre-packaged pattern, path and graph </a:t>
            </a:r>
            <a:r>
              <a:rPr lang="en-US" sz="1400" dirty="0" smtClean="0"/>
              <a:t>SQL-MapReduce analytic modules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1400" b="1" dirty="0" smtClean="0"/>
              <a:t>On Multi-structured Data: </a:t>
            </a:r>
            <a:r>
              <a:rPr lang="en-US" sz="1400" dirty="0" smtClean="0"/>
              <a:t>Leverages </a:t>
            </a:r>
            <a:r>
              <a:rPr lang="en-US" sz="1400" dirty="0"/>
              <a:t>multi-structured data sources </a:t>
            </a:r>
            <a:r>
              <a:rPr lang="en-US" sz="1400" dirty="0" smtClean="0"/>
              <a:t>for increased analytic breadth &amp; accuracy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US" sz="1400" dirty="0" smtClean="0"/>
              <a:t>A Teradata product line as of March 2011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p:cxnSp>
        <p:nvCxnSpPr>
          <p:cNvPr id="31750" name="Straight Connector 24"/>
          <p:cNvCxnSpPr>
            <a:cxnSpLocks noChangeShapeType="1"/>
          </p:cNvCxnSpPr>
          <p:nvPr/>
        </p:nvCxnSpPr>
        <p:spPr bwMode="auto">
          <a:xfrm>
            <a:off x="329820" y="4789488"/>
            <a:ext cx="8516061" cy="12237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</p:spPr>
      </p:cxnSp>
      <p:sp>
        <p:nvSpPr>
          <p:cNvPr id="25" name="TextBox 24"/>
          <p:cNvSpPr txBox="1"/>
          <p:nvPr/>
        </p:nvSpPr>
        <p:spPr>
          <a:xfrm>
            <a:off x="257417" y="4464084"/>
            <a:ext cx="125547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Customers</a:t>
            </a:r>
          </a:p>
        </p:txBody>
      </p:sp>
      <p:pic>
        <p:nvPicPr>
          <p:cNvPr id="1035" name="Picture 11" descr="http://www.accenture.com/Accenture/Images/cl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664" y="5003866"/>
            <a:ext cx="929632" cy="25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450" y="4946454"/>
            <a:ext cx="855407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6" cstate="print"/>
          <a:srcRect t="33190" b="33619"/>
          <a:stretch>
            <a:fillRect/>
          </a:stretch>
        </p:blipFill>
        <p:spPr bwMode="auto">
          <a:xfrm>
            <a:off x="7429124" y="6169573"/>
            <a:ext cx="1233590" cy="32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CM_Logo_Tag_CMY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1996" y="4924029"/>
            <a:ext cx="1012246" cy="410438"/>
          </a:xfrm>
          <a:prstGeom prst="rect">
            <a:avLst/>
          </a:prstGeom>
        </p:spPr>
      </p:pic>
      <p:pic>
        <p:nvPicPr>
          <p:cNvPr id="52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1830" y="5557479"/>
            <a:ext cx="900610" cy="27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9" cstate="print"/>
          <a:srcRect l="9708" t="15977" r="72746" b="78506"/>
          <a:stretch>
            <a:fillRect/>
          </a:stretch>
        </p:blipFill>
        <p:spPr bwMode="auto">
          <a:xfrm>
            <a:off x="2342686" y="4983253"/>
            <a:ext cx="1313955" cy="29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777" y="5566450"/>
            <a:ext cx="1979352" cy="29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9" descr="BlackGiltLog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92539" y="4953759"/>
            <a:ext cx="757510" cy="35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59473" y="5403428"/>
            <a:ext cx="863432" cy="64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42990" y="5496055"/>
            <a:ext cx="1464089" cy="43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6" descr="mzinga-logo2.jpg"/>
          <p:cNvPicPr>
            <a:picLocks noChangeAspect="1"/>
          </p:cNvPicPr>
          <p:nvPr/>
        </p:nvPicPr>
        <p:blipFill>
          <a:blip r:embed="rId14" cstate="print">
            <a:lum contrast="20000"/>
            <a:grayscl/>
          </a:blip>
          <a:srcRect/>
          <a:stretch>
            <a:fillRect/>
          </a:stretch>
        </p:blipFill>
        <p:spPr bwMode="auto">
          <a:xfrm>
            <a:off x="7565716" y="5585033"/>
            <a:ext cx="926929" cy="26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47383" y="6084188"/>
            <a:ext cx="1130714" cy="3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8779" y="6129120"/>
            <a:ext cx="1161333" cy="30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Logo_ShareThis-PMS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6203" y="6161493"/>
            <a:ext cx="1283318" cy="256236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86" y="6066383"/>
            <a:ext cx="1681584" cy="36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401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Trends in Big Data Analytics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Survey results announced Monday, September 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33871" y="5925282"/>
            <a:ext cx="5387248" cy="5745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Source: </a:t>
            </a:r>
          </a:p>
          <a:p>
            <a:pPr>
              <a:spcBef>
                <a:spcPts val="400"/>
              </a:spcBef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Teradata-Aster Data Survey Conducted July 2011</a:t>
            </a:r>
          </a:p>
        </p:txBody>
      </p:sp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53" y="1727265"/>
            <a:ext cx="4957418" cy="273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718" y="3374586"/>
            <a:ext cx="4275866" cy="253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47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50826" y="1486250"/>
            <a:ext cx="5418454" cy="5097430"/>
          </a:xfrm>
          <a:prstGeom prst="roundRect">
            <a:avLst>
              <a:gd name="adj" fmla="val 2734"/>
            </a:avLst>
          </a:prstGeom>
          <a:solidFill>
            <a:srgbClr val="D1D1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fr-BE" sz="12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50825" y="1486253"/>
            <a:ext cx="5404387" cy="623902"/>
          </a:xfrm>
          <a:prstGeom prst="roundRect">
            <a:avLst>
              <a:gd name="adj" fmla="val 18924"/>
            </a:avLst>
          </a:prstGeom>
          <a:gradFill>
            <a:gsLst>
              <a:gs pos="0">
                <a:srgbClr val="C00000"/>
              </a:gs>
              <a:gs pos="999">
                <a:srgbClr val="C41230"/>
              </a:gs>
              <a:gs pos="100000">
                <a:srgbClr val="62091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More About Big Data Analytics Success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/>
              <a:t>http://www.asterdata.com/customers/customer-casestudies.php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250826" y="1491434"/>
            <a:ext cx="54371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700"/>
              </a:spcBef>
            </a:pPr>
            <a:r>
              <a:rPr lang="en-US" sz="1700" b="1" dirty="0" smtClean="0">
                <a:solidFill>
                  <a:srgbClr val="FFFFFF"/>
                </a:solidFill>
              </a:rPr>
              <a:t>Aster Data Customers Using                                 Digital Marketing Optimization</a:t>
            </a:r>
            <a:endParaRPr lang="en-US" sz="1700" i="1" dirty="0" smtClean="0">
              <a:solidFill>
                <a:srgbClr val="FFFFFF"/>
              </a:solidFill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5393013" y="2078852"/>
            <a:ext cx="3505689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 algn="ctr" eaLnBrk="0" hangingPunct="0">
              <a:spcBef>
                <a:spcPts val="6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Verdana" pitchFamily="34" charset="0"/>
              </a:rPr>
              <a:t>Example               Customer Results on Aster Data</a:t>
            </a:r>
          </a:p>
          <a:p>
            <a:pPr marL="627063" lvl="1" indent="-169863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D</a:t>
            </a:r>
            <a:r>
              <a:rPr lang="en-GB" sz="1600" dirty="0" smtClean="0">
                <a:solidFill>
                  <a:srgbClr val="000000"/>
                </a:solidFill>
              </a:rPr>
              <a:t>ata </a:t>
            </a:r>
            <a:r>
              <a:rPr lang="en-GB" sz="1600" b="1" dirty="0">
                <a:solidFill>
                  <a:srgbClr val="000000"/>
                </a:solidFill>
              </a:rPr>
              <a:t>loads every 5 minutes </a:t>
            </a:r>
            <a:r>
              <a:rPr lang="en-GB" sz="1600" dirty="0">
                <a:solidFill>
                  <a:srgbClr val="000000"/>
                </a:solidFill>
              </a:rPr>
              <a:t>to provide clients with a </a:t>
            </a:r>
            <a:r>
              <a:rPr lang="en-GB" sz="1600" dirty="0" smtClean="0">
                <a:solidFill>
                  <a:srgbClr val="000000"/>
                </a:solidFill>
              </a:rPr>
              <a:t>near real-time interactive analysis environment</a:t>
            </a:r>
          </a:p>
          <a:p>
            <a:pPr marL="627063" lvl="1" indent="-169863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Query response </a:t>
            </a:r>
            <a:r>
              <a:rPr lang="en-GB" sz="1600" b="1" dirty="0" smtClean="0">
                <a:solidFill>
                  <a:srgbClr val="000000"/>
                </a:solidFill>
              </a:rPr>
              <a:t>from  45 </a:t>
            </a:r>
            <a:r>
              <a:rPr lang="en-GB" sz="1600" b="1" dirty="0">
                <a:solidFill>
                  <a:srgbClr val="000000"/>
                </a:solidFill>
              </a:rPr>
              <a:t>minutes </a:t>
            </a:r>
            <a:r>
              <a:rPr lang="en-GB" sz="1600" b="1" dirty="0" smtClean="0">
                <a:solidFill>
                  <a:srgbClr val="000000"/>
                </a:solidFill>
              </a:rPr>
              <a:t>to less </a:t>
            </a:r>
            <a:r>
              <a:rPr lang="en-GB" sz="1600" b="1" dirty="0">
                <a:solidFill>
                  <a:srgbClr val="000000"/>
                </a:solidFill>
              </a:rPr>
              <a:t>than 7 seconds</a:t>
            </a:r>
            <a:r>
              <a:rPr lang="en-GB" sz="1600" dirty="0">
                <a:solidFill>
                  <a:srgbClr val="000000"/>
                </a:solidFill>
              </a:rPr>
              <a:t>. 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627063" lvl="1" indent="-169863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A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complete scan of the database used to take 30 hours but now takes under 60 seconds. </a:t>
            </a:r>
            <a:endParaRPr lang="en-US" sz="16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420" y="2223646"/>
            <a:ext cx="4276725" cy="1562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69" y="4836993"/>
            <a:ext cx="4295775" cy="1590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96" y="3994654"/>
            <a:ext cx="5106440" cy="97395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 l="9708" t="15977" r="72746" b="78506"/>
          <a:stretch>
            <a:fillRect/>
          </a:stretch>
        </p:blipFill>
        <p:spPr bwMode="auto">
          <a:xfrm>
            <a:off x="657631" y="3711932"/>
            <a:ext cx="1688964" cy="37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7160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8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4379" y="1128156"/>
            <a:ext cx="4346369" cy="54151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ヒラギノ角ゴ Pro W3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15" y="493713"/>
            <a:ext cx="9777866" cy="969962"/>
          </a:xfrm>
        </p:spPr>
        <p:txBody>
          <a:bodyPr/>
          <a:lstStyle/>
          <a:p>
            <a:r>
              <a:rPr lang="en-US" dirty="0" smtClean="0"/>
              <a:t>Value of Teradata Solutions for Digital Marketing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2608" y="1219897"/>
            <a:ext cx="4208139" cy="442617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Aster Data Big Data Analytics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Click-stream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# of visitors, visitor location, browser type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Last click analysis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Online behavior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Common interaction behaviors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Optimal paths through website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A/B testing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Where to place this button, link, etc.</a:t>
            </a:r>
            <a:endParaRPr lang="en-US" sz="1600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Search Optimization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M</a:t>
            </a:r>
            <a:r>
              <a:rPr lang="en-US" sz="1200" dirty="0" smtClean="0">
                <a:solidFill>
                  <a:schemeClr val="bg2"/>
                </a:solidFill>
              </a:rPr>
              <a:t>ix of paid per click and organic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Which search terms drive traffic, behaviors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Advertising Optimization</a:t>
            </a:r>
            <a:endParaRPr lang="en-US" sz="1400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Conversion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How to optimize advertising placement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Where are shopping carts abandoned &amp; why</a:t>
            </a:r>
            <a:endParaRPr lang="en-US" sz="1600" dirty="0" smtClean="0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Marketing Attribution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What % credit to give each referring channel or campaign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97489" y="2247367"/>
            <a:ext cx="2816431" cy="19059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ヒラギノ角ゴ Pro W3" pitchFamily="-32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78206" y="2213316"/>
            <a:ext cx="2816431" cy="271491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ヒラギノ角ゴ Pro W3" pitchFamily="-32" charset="-128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>
            <a:off x="2545287" y="2875350"/>
            <a:ext cx="934183" cy="1383475"/>
          </a:xfrm>
          <a:prstGeom prst="stripedRightArrow">
            <a:avLst/>
          </a:prstGeom>
          <a:solidFill>
            <a:srgbClr val="9A0E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C00000"/>
              </a:solidFill>
              <a:ea typeface="ヒラギノ角ゴ Pro W3" pitchFamily="-32" charset="-128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82588" y="2312397"/>
            <a:ext cx="2731332" cy="157380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+ Teradata Integrated Data Warehouse Adds…</a:t>
            </a:r>
            <a:endParaRPr lang="en-US" sz="1600" b="1" dirty="0"/>
          </a:p>
          <a:p>
            <a:r>
              <a:rPr lang="en-US" sz="1600" dirty="0" smtClean="0"/>
              <a:t>Marketing </a:t>
            </a:r>
            <a:r>
              <a:rPr lang="en-US" sz="1600" dirty="0"/>
              <a:t>return on investment</a:t>
            </a:r>
          </a:p>
          <a:p>
            <a:pPr lvl="1"/>
            <a:r>
              <a:rPr lang="en-US" sz="1200" dirty="0"/>
              <a:t>Attribution + cost of </a:t>
            </a:r>
            <a:r>
              <a:rPr lang="en-US" sz="1200" dirty="0" smtClean="0"/>
              <a:t>conversion</a:t>
            </a:r>
            <a:endParaRPr lang="en-US" sz="12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6239511" y="2317056"/>
            <a:ext cx="2565070" cy="2516172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457200" indent="-228600" algn="l" rtl="0" fontAlgn="base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-"/>
              <a:defRPr sz="1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685800" indent="-228600" algn="l" rtl="0" fontAlgn="base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863600" indent="-177800" algn="l" rtl="0" fontAlgn="base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143000" indent="-165100" algn="l" rtl="0" fontAlgn="base">
              <a:lnSpc>
                <a:spcPct val="100000"/>
              </a:lnSpc>
              <a:spcBef>
                <a:spcPts val="48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600200" indent="-1651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-1651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14600" indent="-1651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71800" indent="-1651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000000"/>
              </a:buClr>
              <a:buFont typeface="Arial"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+ Aprimo Adds…</a:t>
            </a:r>
          </a:p>
          <a:p>
            <a:pPr>
              <a:buClr>
                <a:srgbClr val="000000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Campaign management</a:t>
            </a:r>
          </a:p>
          <a:p>
            <a:pPr lvl="1"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Take action to influence behaviors</a:t>
            </a:r>
          </a:p>
          <a:p>
            <a:pPr>
              <a:buClr>
                <a:srgbClr val="000000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Marketing Resource Management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</a:rPr>
              <a:t>Take action to </a:t>
            </a:r>
            <a:r>
              <a:rPr lang="en-US" sz="1200" dirty="0" smtClean="0">
                <a:solidFill>
                  <a:srgbClr val="000000"/>
                </a:solidFill>
              </a:rPr>
              <a:t>optimize marketing spend</a:t>
            </a:r>
            <a:endParaRPr lang="en-US" sz="120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 bwMode="auto">
          <a:xfrm>
            <a:off x="5446828" y="2875349"/>
            <a:ext cx="934183" cy="1383475"/>
          </a:xfrm>
          <a:prstGeom prst="stripedRightArrow">
            <a:avLst/>
          </a:prstGeom>
          <a:solidFill>
            <a:srgbClr val="9A0E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C00000"/>
              </a:solidFill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32548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105" name="Title 6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dirty="0" smtClean="0"/>
              <a:t>Today’s Marketing Challenges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228600" y="1371600"/>
            <a:ext cx="4572000" cy="4968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Key Business Questions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 What are the Most Profitable Online behaviors? How Do I Encourage conversion?</a:t>
            </a:r>
          </a:p>
          <a:p>
            <a:pPr>
              <a:buFontTx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 Which keywords drive more profitable conversion?</a:t>
            </a:r>
          </a:p>
          <a:p>
            <a:pPr>
              <a:buFontTx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 How can I rapidly capitalize on Multivariate Testing results?</a:t>
            </a:r>
          </a:p>
          <a:p>
            <a:pPr>
              <a:buFontTx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 How do I leverage Marketing Attribution to Optimize Marketing Spend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63869" name="Picture 29" descr="iStock_000009958666XSmall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64999" b="34694"/>
          <a:stretch>
            <a:fillRect/>
          </a:stretch>
        </p:blipFill>
        <p:spPr bwMode="auto">
          <a:xfrm>
            <a:off x="5181600" y="1447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0" name="Picture 30" descr="iStock_000008761662XSmall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53333" t="20847" r="8333" b="20746"/>
          <a:stretch>
            <a:fillRect/>
          </a:stretch>
        </p:blipFill>
        <p:spPr bwMode="auto">
          <a:xfrm>
            <a:off x="6934200" y="1447800"/>
            <a:ext cx="20335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1" name="Picture 31" descr="iStock_000009364835XSmall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 l="58928" t="8072" b="13901"/>
          <a:stretch>
            <a:fillRect/>
          </a:stretch>
        </p:blipFill>
        <p:spPr bwMode="auto">
          <a:xfrm>
            <a:off x="5029200" y="3810000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2" name="Picture 1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7010400" y="37338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937125" y="1026194"/>
            <a:ext cx="2103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Channel Mgrs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7385050" y="1011715"/>
            <a:ext cx="1348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Analysts</a:t>
            </a:r>
            <a:endParaRPr lang="en-US" dirty="0"/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181600" y="6019800"/>
            <a:ext cx="1399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dirty="0"/>
              <a:t>E-Comm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7772400" y="60198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CMO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3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/>
      <p:bldP spid="121865" grpId="0"/>
      <p:bldP spid="121866" grpId="0"/>
      <p:bldP spid="1218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b="1" dirty="0"/>
              <a:t>Last click just isn't good enough any more: more complex attribution models are required.</a:t>
            </a:r>
          </a:p>
          <a:p>
            <a:endParaRPr lang="en-US" sz="1800" dirty="0"/>
          </a:p>
          <a:p>
            <a:r>
              <a:rPr lang="en-US" sz="1800" b="1" dirty="0"/>
              <a:t>What is the true lift on my external display Ad spend?</a:t>
            </a:r>
          </a:p>
          <a:p>
            <a:pPr lvl="1"/>
            <a:r>
              <a:rPr lang="en-US" dirty="0"/>
              <a:t>How many impressions does it take to get a conversion?</a:t>
            </a:r>
          </a:p>
          <a:p>
            <a:pPr lvl="1"/>
            <a:r>
              <a:rPr lang="en-US" dirty="0"/>
              <a:t>How do my other marketing programs (email, search, etc.) overlap display Ads?</a:t>
            </a:r>
          </a:p>
          <a:p>
            <a:endParaRPr lang="en-US" sz="1800" dirty="0"/>
          </a:p>
          <a:p>
            <a:r>
              <a:rPr lang="en-US" sz="1800" b="1" dirty="0"/>
              <a:t>Online channel integration</a:t>
            </a:r>
          </a:p>
          <a:p>
            <a:pPr lvl="1"/>
            <a:r>
              <a:rPr lang="en-US" dirty="0"/>
              <a:t>isolate lift across search, email, display Ads</a:t>
            </a:r>
          </a:p>
          <a:p>
            <a:pPr lvl="1"/>
            <a:r>
              <a:rPr lang="en-US" dirty="0"/>
              <a:t>Develop better media mix models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Marketing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954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19100" indent="-419100">
              <a:buFontTx/>
              <a:buAutoNum type="arabicPeriod"/>
            </a:pPr>
            <a:r>
              <a:rPr lang="en-US" b="1" dirty="0"/>
              <a:t>Successful Conversion</a:t>
            </a:r>
          </a:p>
          <a:p>
            <a:pPr marL="725488" lvl="1" indent="-381000"/>
            <a:r>
              <a:rPr lang="en-US" dirty="0"/>
              <a:t>last click</a:t>
            </a:r>
          </a:p>
          <a:p>
            <a:pPr marL="419100" indent="-419100">
              <a:buFontTx/>
              <a:buAutoNum type="arabicPeriod"/>
            </a:pPr>
            <a:endParaRPr lang="en-US" dirty="0"/>
          </a:p>
          <a:p>
            <a:pPr marL="419100" indent="-419100">
              <a:buFontTx/>
              <a:buAutoNum type="arabicPeriod"/>
            </a:pPr>
            <a:r>
              <a:rPr lang="en-US" b="1" dirty="0"/>
              <a:t>Level of interaction</a:t>
            </a:r>
          </a:p>
          <a:p>
            <a:pPr marL="725488" lvl="1" indent="-381000"/>
            <a:r>
              <a:rPr lang="en-US" dirty="0"/>
              <a:t>Depth of flow</a:t>
            </a:r>
          </a:p>
          <a:p>
            <a:pPr marL="725488" lvl="1" indent="-381000">
              <a:buFontTx/>
              <a:buAutoNum type="arabicPeriod"/>
            </a:pPr>
            <a:endParaRPr lang="en-US" dirty="0"/>
          </a:p>
          <a:p>
            <a:pPr marL="419100" indent="-419100">
              <a:buFontTx/>
              <a:buAutoNum type="arabicPeriod"/>
            </a:pPr>
            <a:r>
              <a:rPr lang="en-US" b="1" dirty="0"/>
              <a:t>Every message seen</a:t>
            </a:r>
          </a:p>
          <a:p>
            <a:pPr marL="419100" indent="-419100">
              <a:buFontTx/>
              <a:buAutoNum type="arabicPeriod"/>
            </a:pPr>
            <a:endParaRPr lang="en-US" dirty="0"/>
          </a:p>
          <a:p>
            <a:pPr marL="419100" indent="-419100">
              <a:buFontTx/>
              <a:buAutoNum type="arabicPeriod"/>
            </a:pPr>
            <a:r>
              <a:rPr lang="en-US" b="1" dirty="0"/>
              <a:t>After the </a:t>
            </a:r>
            <a:r>
              <a:rPr lang="en-US" b="1" dirty="0" smtClean="0"/>
              <a:t>fact</a:t>
            </a:r>
          </a:p>
          <a:p>
            <a:pPr lvl="1"/>
            <a:r>
              <a:rPr lang="en-US" dirty="0" smtClean="0"/>
              <a:t>Value </a:t>
            </a:r>
            <a:r>
              <a:rPr lang="en-US" dirty="0"/>
              <a:t>of customer after the transaction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Aspects of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39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107169"/>
            <a:ext cx="8476488" cy="4081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dirty="0"/>
              <a:t>Last Click</a:t>
            </a:r>
          </a:p>
          <a:p>
            <a:pPr>
              <a:lnSpc>
                <a:spcPct val="80000"/>
              </a:lnSpc>
            </a:pPr>
            <a:r>
              <a:rPr lang="en-US" sz="1600" b="1" dirty="0"/>
              <a:t>Simple attribution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Order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Latency between Ads</a:t>
            </a:r>
          </a:p>
          <a:p>
            <a:pPr>
              <a:lnSpc>
                <a:spcPct val="80000"/>
              </a:lnSpc>
            </a:pPr>
            <a:r>
              <a:rPr lang="en-US" sz="1600" b="1" dirty="0"/>
              <a:t>Less simple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dirty="0"/>
              <a:t>Identify the attributes of each Ad (rich media, size, etc.) and determine which attributes of an Ad appear to be more influential</a:t>
            </a:r>
          </a:p>
          <a:p>
            <a:pPr>
              <a:lnSpc>
                <a:spcPct val="80000"/>
              </a:lnSpc>
            </a:pPr>
            <a:r>
              <a:rPr lang="en-US" sz="1600" b="1" dirty="0"/>
              <a:t>A bit more complex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Add in the number of clicks the Ad had (e.g., we want to know that an Ad that had a much higher click-thru rate (overall) might have a bigger influence on the specific conversion</a:t>
            </a:r>
          </a:p>
          <a:p>
            <a:pPr>
              <a:lnSpc>
                <a:spcPct val="80000"/>
              </a:lnSpc>
            </a:pPr>
            <a:r>
              <a:rPr lang="en-US" sz="1600" b="1" dirty="0"/>
              <a:t>Even more complex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Depth of flow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Duration of session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Number of visits before conversion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User visited more valuable pages (e.g., larger percentage of time in the “right flow” in that session.</a:t>
            </a:r>
          </a:p>
          <a:p>
            <a:pPr>
              <a:lnSpc>
                <a:spcPct val="80000"/>
              </a:lnSpc>
            </a:pPr>
            <a:r>
              <a:rPr lang="en-US" sz="1600" b="1" dirty="0"/>
              <a:t>Add in audience-based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How about if the Ad seen fit the target segment the Ad was meant for?</a:t>
            </a:r>
          </a:p>
          <a:p>
            <a:pPr>
              <a:lnSpc>
                <a:spcPct val="80000"/>
              </a:lnSpc>
            </a:pPr>
            <a:r>
              <a:rPr lang="en-US" sz="1600" b="1" dirty="0"/>
              <a:t>And then social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Sharing, liking, influencing,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36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Thread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hread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286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6904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96754" y="1128156"/>
            <a:ext cx="4737110" cy="54151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  <a:ea typeface="ヒラギノ角ゴ Pro W3" pitchFamily="-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15" y="493713"/>
            <a:ext cx="9777866" cy="969962"/>
          </a:xfrm>
        </p:spPr>
        <p:txBody>
          <a:bodyPr/>
          <a:lstStyle/>
          <a:p>
            <a:r>
              <a:rPr lang="en-US" dirty="0" smtClean="0"/>
              <a:t>Value of Aster Data for Digital Marketing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7163" y="1291636"/>
            <a:ext cx="4208139" cy="442617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Aster Data Analysis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/>
              <a:t>Click-stream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# of visitors, visitor location, browser type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Last click analysis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/>
              <a:t>Online behavior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Common interaction behaviors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Optimal paths through website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/>
              <a:t>A/B testing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Where to place this button, link, etc.</a:t>
            </a:r>
            <a:endParaRPr lang="en-US" sz="1600" dirty="0" smtClean="0"/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/>
              <a:t>Search Optimization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/>
              <a:t>M</a:t>
            </a:r>
            <a:r>
              <a:rPr lang="en-US" sz="1200" dirty="0" smtClean="0"/>
              <a:t>ix of paid per click and organic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Which search terms drive traffic, behaviors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/>
              <a:t>Advertising Optimization</a:t>
            </a:r>
            <a:endParaRPr lang="en-US" sz="1400" dirty="0" smtClean="0"/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/>
              <a:t>Conversion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How to optimize advertising placement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Where are shopping carts abandoned &amp; why</a:t>
            </a:r>
            <a:endParaRPr lang="en-US" sz="1600" dirty="0" smtClean="0"/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sz="1600" dirty="0" smtClean="0"/>
              <a:t>Marketing Attribution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What % credit to give each referring channel or campaign</a:t>
            </a:r>
            <a:endParaRPr lang="en-US" sz="1200" dirty="0"/>
          </a:p>
        </p:txBody>
      </p:sp>
      <p:sp>
        <p:nvSpPr>
          <p:cNvPr id="12" name="Trapezoid 11"/>
          <p:cNvSpPr/>
          <p:nvPr/>
        </p:nvSpPr>
        <p:spPr bwMode="auto">
          <a:xfrm>
            <a:off x="5293605" y="4477400"/>
            <a:ext cx="3671888" cy="942975"/>
          </a:xfrm>
          <a:prstGeom prst="trapezoid">
            <a:avLst/>
          </a:prstGeom>
          <a:solidFill>
            <a:schemeClr val="tx2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ヒラギノ角ゴ Pro W3" pitchFamily="-32" charset="-128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589005" y="4639325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/>
            <a:r>
              <a:rPr lang="en-US" sz="1200" b="1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Social Media APIs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285668" y="4653613"/>
            <a:ext cx="142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/>
            <a:r>
              <a:rPr lang="en-US" sz="1200" b="1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Raw Web Logs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0254" b="16919"/>
          <a:stretch>
            <a:fillRect/>
          </a:stretch>
        </p:blipFill>
        <p:spPr bwMode="auto">
          <a:xfrm>
            <a:off x="5420605" y="5074300"/>
            <a:ext cx="1028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8543" y="5071125"/>
            <a:ext cx="9445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779630" y="4653613"/>
            <a:ext cx="1212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hangingPunct="0"/>
            <a:r>
              <a:rPr lang="en-US" sz="1200" b="1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3</a:t>
            </a:r>
            <a:r>
              <a:rPr lang="en-US" sz="1200" b="1" baseline="300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rd</a:t>
            </a:r>
            <a:r>
              <a:rPr lang="en-US" sz="1200" b="1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Party Data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0443" y="2573988"/>
            <a:ext cx="346551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7935205" y="5125100"/>
            <a:ext cx="965200" cy="958850"/>
            <a:chOff x="5616507" y="5344482"/>
            <a:chExt cx="1084248" cy="1169711"/>
          </a:xfrm>
        </p:grpSpPr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5616507" y="5344482"/>
              <a:ext cx="1084248" cy="11697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1" name="Picture 37" descr="Coremetrics | Power Simplified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492" y="6127044"/>
              <a:ext cx="855869" cy="335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66" y="5432895"/>
              <a:ext cx="804333" cy="30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21388" b="19444"/>
            <a:stretch>
              <a:fillRect/>
            </a:stretch>
          </p:blipFill>
          <p:spPr bwMode="auto">
            <a:xfrm>
              <a:off x="5720332" y="5864810"/>
              <a:ext cx="883478" cy="20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16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 Change Today In Marketing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Respond with the science of data and the art of marketing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7" y="1977512"/>
            <a:ext cx="4775152" cy="4447948"/>
          </a:xfrm>
        </p:spPr>
        <p:txBody>
          <a:bodyPr/>
          <a:lstStyle/>
          <a:p>
            <a:r>
              <a:rPr lang="en-US" sz="1800" b="1" dirty="0" smtClean="0"/>
              <a:t>Proliferation of new digital channels continues</a:t>
            </a:r>
          </a:p>
          <a:p>
            <a:pPr lvl="1"/>
            <a:r>
              <a:rPr lang="en-US" sz="1600" dirty="0" smtClean="0"/>
              <a:t>E-mail, organic search, paid search, display advertising, video advertising, Twitter, Facebook…</a:t>
            </a:r>
          </a:p>
          <a:p>
            <a:pPr marL="228600" lvl="1" indent="0">
              <a:buNone/>
            </a:pPr>
            <a:endParaRPr lang="en-US" sz="1600" dirty="0"/>
          </a:p>
          <a:p>
            <a:r>
              <a:rPr lang="en-US" sz="1800" b="1" dirty="0" smtClean="0"/>
              <a:t>Increasingly critical to integrate      cross-channel customer insights</a:t>
            </a:r>
          </a:p>
          <a:p>
            <a:pPr lvl="1"/>
            <a:r>
              <a:rPr lang="en-US" sz="1600" dirty="0" smtClean="0"/>
              <a:t>Digital </a:t>
            </a:r>
            <a:r>
              <a:rPr lang="en-US" sz="1600" dirty="0"/>
              <a:t>advertising triggers $6 in </a:t>
            </a:r>
            <a:r>
              <a:rPr lang="en-US" sz="1600" dirty="0" smtClean="0"/>
              <a:t>      off-line </a:t>
            </a:r>
            <a:r>
              <a:rPr lang="en-US" sz="1600" dirty="0"/>
              <a:t>spend for every $1 </a:t>
            </a:r>
            <a:r>
              <a:rPr lang="en-US" sz="1600" dirty="0" smtClean="0"/>
              <a:t>online</a:t>
            </a:r>
            <a:endParaRPr lang="en-US" sz="1600" dirty="0"/>
          </a:p>
          <a:p>
            <a:pPr marL="228600" lvl="1" indent="0">
              <a:buNone/>
            </a:pPr>
            <a:endParaRPr lang="en-US" sz="1600" dirty="0"/>
          </a:p>
          <a:p>
            <a:r>
              <a:rPr lang="en-US" sz="1800" b="1" dirty="0" smtClean="0"/>
              <a:t>Complexity of marketing mix demands data-driven decisions</a:t>
            </a:r>
          </a:p>
          <a:p>
            <a:pPr lvl="1"/>
            <a:r>
              <a:rPr lang="en-US" sz="1600" dirty="0" smtClean="0"/>
              <a:t>Bringing the science of data to the art of marketing</a:t>
            </a:r>
          </a:p>
        </p:txBody>
      </p:sp>
      <p:pic>
        <p:nvPicPr>
          <p:cNvPr id="6" name="Picture 5" descr="iStock_000009958666XSmal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142180" y="2672316"/>
            <a:ext cx="3742922" cy="248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33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296329" y="384592"/>
            <a:ext cx="8506477" cy="969264"/>
          </a:xfrm>
        </p:spPr>
        <p:txBody>
          <a:bodyPr/>
          <a:lstStyle/>
          <a:p>
            <a:r>
              <a:rPr lang="en-US" sz="2800" dirty="0" smtClean="0"/>
              <a:t>Those That Tap Into the Disruption With the Right Tools Will Have Competitive Advantage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204" y="5301516"/>
            <a:ext cx="9144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Need for deep data analysis…on TB’s to PB’s of data…</a:t>
            </a:r>
            <a:br>
              <a:rPr lang="en-US" sz="1600" dirty="0" smtClean="0"/>
            </a:br>
            <a:r>
              <a:rPr lang="en-US" sz="1600" dirty="0" smtClean="0"/>
              <a:t>with minutes to seconds response times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0322305"/>
              </p:ext>
            </p:extLst>
          </p:nvPr>
        </p:nvGraphicFramePr>
        <p:xfrm>
          <a:off x="760163" y="1608460"/>
          <a:ext cx="7568587" cy="3923231"/>
        </p:xfrm>
        <a:graphic>
          <a:graphicData uri="http://schemas.openxmlformats.org/drawingml/2006/table">
            <a:tbl>
              <a:tblPr/>
              <a:tblGrid>
                <a:gridCol w="2559551"/>
                <a:gridCol w="2520782"/>
                <a:gridCol w="2488254"/>
              </a:tblGrid>
              <a:tr h="801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  <a:cs typeface="+mn-cs"/>
                        </a:rPr>
                        <a:t>Social Networking &amp; Relationship Analysis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41230"/>
                        </a:gs>
                        <a:gs pos="999">
                          <a:srgbClr val="C41230"/>
                        </a:gs>
                        <a:gs pos="100000">
                          <a:srgbClr val="620918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  <a:cs typeface="+mn-cs"/>
                        </a:rPr>
                        <a:t>Advanced Clickstream &amp; Attribution Analysis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41230"/>
                        </a:gs>
                        <a:gs pos="999">
                          <a:srgbClr val="C41230"/>
                        </a:gs>
                        <a:gs pos="100000">
                          <a:srgbClr val="620918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 W3" pitchFamily="26" charset="-128"/>
                          <a:cs typeface="+mn-cs"/>
                        </a:rPr>
                        <a:t>Advertising &amp;            Media Analysis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41230"/>
                        </a:gs>
                        <a:gs pos="999">
                          <a:srgbClr val="C41230"/>
                        </a:gs>
                        <a:gs pos="100000">
                          <a:srgbClr val="620918"/>
                        </a:gs>
                      </a:gsLst>
                      <a:lin ang="5400000"/>
                    </a:gradFill>
                  </a:tcPr>
                </a:tc>
              </a:tr>
              <a:tr h="3121330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Social networking graph analysis 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Crowd-sourcing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Virality analysis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Content targeting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ヒラギノ角ゴ Pro W3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Online consumer behavior/patterns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Advanced click-stream analysis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Online targeting for personalization/</a:t>
                      </a:r>
                      <a:b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</a:b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+mn-cs"/>
                        </a:rPr>
                        <a:t>recommendations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Digital media consumer micro-targeting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Organic &amp; paid search optimization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Advertising impression, saturation &amp; conversion analysis</a:t>
                      </a: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117475" marR="0" lvl="0" indent="-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rot="5400000">
            <a:off x="1580962" y="4148728"/>
            <a:ext cx="3465897" cy="373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097991" y="4151358"/>
            <a:ext cx="3465897" cy="373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</p:spPr>
      </p:cxnSp>
      <p:grpSp>
        <p:nvGrpSpPr>
          <p:cNvPr id="2" name="Group 131"/>
          <p:cNvGrpSpPr/>
          <p:nvPr/>
        </p:nvGrpSpPr>
        <p:grpSpPr>
          <a:xfrm>
            <a:off x="3775811" y="4174065"/>
            <a:ext cx="1542198" cy="206499"/>
            <a:chOff x="1968500" y="-731838"/>
            <a:chExt cx="2809875" cy="376238"/>
          </a:xfrm>
          <a:solidFill>
            <a:schemeClr val="bg2">
              <a:lumMod val="75000"/>
            </a:schemeClr>
          </a:solidFill>
        </p:grpSpPr>
        <p:sp>
          <p:nvSpPr>
            <p:cNvPr id="3165" name="Freeform 93"/>
            <p:cNvSpPr>
              <a:spLocks/>
            </p:cNvSpPr>
            <p:nvPr/>
          </p:nvSpPr>
          <p:spPr bwMode="auto">
            <a:xfrm>
              <a:off x="3468688" y="-708025"/>
              <a:ext cx="153988" cy="341313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15" y="67"/>
                </a:cxn>
                <a:cxn ang="0">
                  <a:pos x="15" y="91"/>
                </a:cxn>
                <a:cxn ang="0">
                  <a:pos x="0" y="91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24" y="32"/>
                </a:cxn>
                <a:cxn ang="0">
                  <a:pos x="27" y="46"/>
                </a:cxn>
                <a:cxn ang="0">
                  <a:pos x="27" y="17"/>
                </a:cxn>
                <a:cxn ang="0">
                  <a:pos x="27" y="0"/>
                </a:cxn>
                <a:cxn ang="0">
                  <a:pos x="41" y="0"/>
                </a:cxn>
                <a:cxn ang="0">
                  <a:pos x="41" y="91"/>
                </a:cxn>
                <a:cxn ang="0">
                  <a:pos x="28" y="91"/>
                </a:cxn>
                <a:cxn ang="0">
                  <a:pos x="18" y="57"/>
                </a:cxn>
                <a:cxn ang="0">
                  <a:pos x="15" y="41"/>
                </a:cxn>
              </a:cxnLst>
              <a:rect l="0" t="0" r="r" b="b"/>
              <a:pathLst>
                <a:path w="41" h="91">
                  <a:moveTo>
                    <a:pt x="15" y="41"/>
                  </a:moveTo>
                  <a:cubicBezTo>
                    <a:pt x="15" y="53"/>
                    <a:pt x="15" y="57"/>
                    <a:pt x="15" y="67"/>
                  </a:cubicBezTo>
                  <a:cubicBezTo>
                    <a:pt x="15" y="74"/>
                    <a:pt x="15" y="91"/>
                    <a:pt x="15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22" y="26"/>
                    <a:pt x="24" y="32"/>
                  </a:cubicBezTo>
                  <a:cubicBezTo>
                    <a:pt x="26" y="38"/>
                    <a:pt x="27" y="43"/>
                    <a:pt x="27" y="46"/>
                  </a:cubicBezTo>
                  <a:cubicBezTo>
                    <a:pt x="27" y="38"/>
                    <a:pt x="27" y="27"/>
                    <a:pt x="27" y="17"/>
                  </a:cubicBezTo>
                  <a:cubicBezTo>
                    <a:pt x="27" y="10"/>
                    <a:pt x="27" y="0"/>
                    <a:pt x="2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0" y="63"/>
                    <a:pt x="18" y="57"/>
                  </a:cubicBezTo>
                  <a:cubicBezTo>
                    <a:pt x="17" y="53"/>
                    <a:pt x="16" y="48"/>
                    <a:pt x="15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6" name="Freeform 94"/>
            <p:cNvSpPr>
              <a:spLocks noEditPoints="1"/>
            </p:cNvSpPr>
            <p:nvPr/>
          </p:nvSpPr>
          <p:spPr bwMode="auto">
            <a:xfrm>
              <a:off x="3671888" y="-715963"/>
              <a:ext cx="161925" cy="355600"/>
            </a:xfrm>
            <a:custGeom>
              <a:avLst/>
              <a:gdLst/>
              <a:ahLst/>
              <a:cxnLst>
                <a:cxn ang="0">
                  <a:pos x="43" y="47"/>
                </a:cxn>
                <a:cxn ang="0">
                  <a:pos x="21" y="95"/>
                </a:cxn>
                <a:cxn ang="0">
                  <a:pos x="0" y="47"/>
                </a:cxn>
                <a:cxn ang="0">
                  <a:pos x="21" y="0"/>
                </a:cxn>
                <a:cxn ang="0">
                  <a:pos x="43" y="47"/>
                </a:cxn>
                <a:cxn ang="0">
                  <a:pos x="26" y="47"/>
                </a:cxn>
                <a:cxn ang="0">
                  <a:pos x="25" y="18"/>
                </a:cxn>
                <a:cxn ang="0">
                  <a:pos x="21" y="10"/>
                </a:cxn>
                <a:cxn ang="0">
                  <a:pos x="17" y="18"/>
                </a:cxn>
                <a:cxn ang="0">
                  <a:pos x="17" y="47"/>
                </a:cxn>
                <a:cxn ang="0">
                  <a:pos x="17" y="77"/>
                </a:cxn>
                <a:cxn ang="0">
                  <a:pos x="21" y="84"/>
                </a:cxn>
                <a:cxn ang="0">
                  <a:pos x="25" y="77"/>
                </a:cxn>
                <a:cxn ang="0">
                  <a:pos x="26" y="47"/>
                </a:cxn>
              </a:cxnLst>
              <a:rect l="0" t="0" r="r" b="b"/>
              <a:pathLst>
                <a:path w="43" h="95">
                  <a:moveTo>
                    <a:pt x="43" y="47"/>
                  </a:moveTo>
                  <a:cubicBezTo>
                    <a:pt x="43" y="87"/>
                    <a:pt x="36" y="95"/>
                    <a:pt x="21" y="95"/>
                  </a:cubicBezTo>
                  <a:cubicBezTo>
                    <a:pt x="7" y="95"/>
                    <a:pt x="0" y="89"/>
                    <a:pt x="0" y="47"/>
                  </a:cubicBezTo>
                  <a:cubicBezTo>
                    <a:pt x="0" y="7"/>
                    <a:pt x="6" y="0"/>
                    <a:pt x="21" y="0"/>
                  </a:cubicBezTo>
                  <a:cubicBezTo>
                    <a:pt x="37" y="0"/>
                    <a:pt x="43" y="7"/>
                    <a:pt x="43" y="47"/>
                  </a:cubicBezTo>
                  <a:close/>
                  <a:moveTo>
                    <a:pt x="26" y="47"/>
                  </a:moveTo>
                  <a:cubicBezTo>
                    <a:pt x="26" y="33"/>
                    <a:pt x="26" y="24"/>
                    <a:pt x="25" y="18"/>
                  </a:cubicBezTo>
                  <a:cubicBezTo>
                    <a:pt x="25" y="11"/>
                    <a:pt x="24" y="10"/>
                    <a:pt x="21" y="10"/>
                  </a:cubicBezTo>
                  <a:cubicBezTo>
                    <a:pt x="19" y="10"/>
                    <a:pt x="17" y="11"/>
                    <a:pt x="17" y="18"/>
                  </a:cubicBezTo>
                  <a:cubicBezTo>
                    <a:pt x="16" y="24"/>
                    <a:pt x="17" y="33"/>
                    <a:pt x="17" y="47"/>
                  </a:cubicBezTo>
                  <a:cubicBezTo>
                    <a:pt x="17" y="64"/>
                    <a:pt x="16" y="70"/>
                    <a:pt x="17" y="77"/>
                  </a:cubicBezTo>
                  <a:cubicBezTo>
                    <a:pt x="17" y="84"/>
                    <a:pt x="18" y="84"/>
                    <a:pt x="21" y="84"/>
                  </a:cubicBezTo>
                  <a:cubicBezTo>
                    <a:pt x="24" y="84"/>
                    <a:pt x="24" y="84"/>
                    <a:pt x="25" y="77"/>
                  </a:cubicBezTo>
                  <a:cubicBezTo>
                    <a:pt x="26" y="70"/>
                    <a:pt x="26" y="64"/>
                    <a:pt x="26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7" name="Freeform 95"/>
            <p:cNvSpPr>
              <a:spLocks noEditPoints="1"/>
            </p:cNvSpPr>
            <p:nvPr/>
          </p:nvSpPr>
          <p:spPr bwMode="auto">
            <a:xfrm>
              <a:off x="3878263" y="-708025"/>
              <a:ext cx="161925" cy="341313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0" y="91"/>
                </a:cxn>
                <a:cxn ang="0">
                  <a:pos x="0" y="91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40" y="25"/>
                </a:cxn>
                <a:cxn ang="0">
                  <a:pos x="29" y="42"/>
                </a:cxn>
                <a:cxn ang="0">
                  <a:pos x="43" y="65"/>
                </a:cxn>
                <a:cxn ang="0">
                  <a:pos x="16" y="48"/>
                </a:cxn>
                <a:cxn ang="0">
                  <a:pos x="16" y="80"/>
                </a:cxn>
                <a:cxn ang="0">
                  <a:pos x="20" y="80"/>
                </a:cxn>
                <a:cxn ang="0">
                  <a:pos x="26" y="63"/>
                </a:cxn>
                <a:cxn ang="0">
                  <a:pos x="20" y="48"/>
                </a:cxn>
                <a:cxn ang="0">
                  <a:pos x="16" y="48"/>
                </a:cxn>
                <a:cxn ang="0">
                  <a:pos x="16" y="10"/>
                </a:cxn>
                <a:cxn ang="0">
                  <a:pos x="16" y="36"/>
                </a:cxn>
                <a:cxn ang="0">
                  <a:pos x="20" y="36"/>
                </a:cxn>
                <a:cxn ang="0">
                  <a:pos x="25" y="25"/>
                </a:cxn>
                <a:cxn ang="0">
                  <a:pos x="19" y="10"/>
                </a:cxn>
                <a:cxn ang="0">
                  <a:pos x="16" y="10"/>
                </a:cxn>
                <a:cxn ang="0">
                  <a:pos x="16" y="48"/>
                </a:cxn>
              </a:cxnLst>
              <a:rect l="0" t="0" r="r" b="b"/>
              <a:pathLst>
                <a:path w="43" h="91">
                  <a:moveTo>
                    <a:pt x="43" y="65"/>
                  </a:moveTo>
                  <a:cubicBezTo>
                    <a:pt x="43" y="84"/>
                    <a:pt x="35" y="91"/>
                    <a:pt x="2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6" y="0"/>
                    <a:pt x="40" y="9"/>
                    <a:pt x="40" y="25"/>
                  </a:cubicBezTo>
                  <a:cubicBezTo>
                    <a:pt x="40" y="36"/>
                    <a:pt x="36" y="42"/>
                    <a:pt x="29" y="42"/>
                  </a:cubicBezTo>
                  <a:cubicBezTo>
                    <a:pt x="37" y="42"/>
                    <a:pt x="43" y="50"/>
                    <a:pt x="43" y="65"/>
                  </a:cubicBezTo>
                  <a:close/>
                  <a:moveTo>
                    <a:pt x="16" y="48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5" y="80"/>
                    <a:pt x="26" y="77"/>
                    <a:pt x="26" y="63"/>
                  </a:cubicBezTo>
                  <a:cubicBezTo>
                    <a:pt x="26" y="53"/>
                    <a:pt x="25" y="48"/>
                    <a:pt x="2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6"/>
                    <a:pt x="25" y="33"/>
                    <a:pt x="25" y="25"/>
                  </a:cubicBezTo>
                  <a:cubicBezTo>
                    <a:pt x="25" y="14"/>
                    <a:pt x="24" y="10"/>
                    <a:pt x="19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8"/>
                    <a:pt x="16" y="48"/>
                    <a:pt x="1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8" name="Freeform 96"/>
            <p:cNvSpPr>
              <a:spLocks/>
            </p:cNvSpPr>
            <p:nvPr/>
          </p:nvSpPr>
          <p:spPr bwMode="auto">
            <a:xfrm>
              <a:off x="4084638" y="-708025"/>
              <a:ext cx="134938" cy="341313"/>
            </a:xfrm>
            <a:custGeom>
              <a:avLst/>
              <a:gdLst/>
              <a:ahLst/>
              <a:cxnLst>
                <a:cxn ang="0">
                  <a:pos x="38" y="182"/>
                </a:cxn>
                <a:cxn ang="0">
                  <a:pos x="85" y="182"/>
                </a:cxn>
                <a:cxn ang="0">
                  <a:pos x="85" y="215"/>
                </a:cxn>
                <a:cxn ang="0">
                  <a:pos x="0" y="215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182"/>
                </a:cxn>
                <a:cxn ang="0">
                  <a:pos x="38" y="182"/>
                </a:cxn>
              </a:cxnLst>
              <a:rect l="0" t="0" r="r" b="b"/>
              <a:pathLst>
                <a:path w="85" h="215">
                  <a:moveTo>
                    <a:pt x="38" y="182"/>
                  </a:moveTo>
                  <a:lnTo>
                    <a:pt x="85" y="182"/>
                  </a:lnTo>
                  <a:lnTo>
                    <a:pt x="85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82"/>
                  </a:lnTo>
                  <a:lnTo>
                    <a:pt x="38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9" name="Freeform 97"/>
            <p:cNvSpPr>
              <a:spLocks/>
            </p:cNvSpPr>
            <p:nvPr/>
          </p:nvSpPr>
          <p:spPr bwMode="auto">
            <a:xfrm>
              <a:off x="4249738" y="-708025"/>
              <a:ext cx="134938" cy="341313"/>
            </a:xfrm>
            <a:custGeom>
              <a:avLst/>
              <a:gdLst/>
              <a:ahLst/>
              <a:cxnLst>
                <a:cxn ang="0">
                  <a:pos x="38" y="182"/>
                </a:cxn>
                <a:cxn ang="0">
                  <a:pos x="85" y="182"/>
                </a:cxn>
                <a:cxn ang="0">
                  <a:pos x="85" y="215"/>
                </a:cxn>
                <a:cxn ang="0">
                  <a:pos x="0" y="215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30"/>
                </a:cxn>
                <a:cxn ang="0">
                  <a:pos x="38" y="30"/>
                </a:cxn>
                <a:cxn ang="0">
                  <a:pos x="38" y="89"/>
                </a:cxn>
                <a:cxn ang="0">
                  <a:pos x="75" y="89"/>
                </a:cxn>
                <a:cxn ang="0">
                  <a:pos x="75" y="120"/>
                </a:cxn>
                <a:cxn ang="0">
                  <a:pos x="38" y="120"/>
                </a:cxn>
                <a:cxn ang="0">
                  <a:pos x="38" y="182"/>
                </a:cxn>
                <a:cxn ang="0">
                  <a:pos x="38" y="182"/>
                </a:cxn>
              </a:cxnLst>
              <a:rect l="0" t="0" r="r" b="b"/>
              <a:pathLst>
                <a:path w="85" h="215">
                  <a:moveTo>
                    <a:pt x="38" y="182"/>
                  </a:moveTo>
                  <a:lnTo>
                    <a:pt x="85" y="182"/>
                  </a:lnTo>
                  <a:lnTo>
                    <a:pt x="85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38" y="30"/>
                  </a:lnTo>
                  <a:lnTo>
                    <a:pt x="38" y="89"/>
                  </a:lnTo>
                  <a:lnTo>
                    <a:pt x="75" y="89"/>
                  </a:lnTo>
                  <a:lnTo>
                    <a:pt x="75" y="120"/>
                  </a:lnTo>
                  <a:lnTo>
                    <a:pt x="38" y="120"/>
                  </a:lnTo>
                  <a:lnTo>
                    <a:pt x="38" y="182"/>
                  </a:lnTo>
                  <a:lnTo>
                    <a:pt x="38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0" name="Freeform 98"/>
            <p:cNvSpPr>
              <a:spLocks noEditPoints="1"/>
            </p:cNvSpPr>
            <p:nvPr/>
          </p:nvSpPr>
          <p:spPr bwMode="auto">
            <a:xfrm>
              <a:off x="1968500" y="-708025"/>
              <a:ext cx="161925" cy="341313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1" y="91"/>
                </a:cxn>
                <a:cxn ang="0">
                  <a:pos x="0" y="91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41" y="25"/>
                </a:cxn>
                <a:cxn ang="0">
                  <a:pos x="30" y="42"/>
                </a:cxn>
                <a:cxn ang="0">
                  <a:pos x="43" y="65"/>
                </a:cxn>
                <a:cxn ang="0">
                  <a:pos x="16" y="48"/>
                </a:cxn>
                <a:cxn ang="0">
                  <a:pos x="16" y="80"/>
                </a:cxn>
                <a:cxn ang="0">
                  <a:pos x="20" y="80"/>
                </a:cxn>
                <a:cxn ang="0">
                  <a:pos x="26" y="63"/>
                </a:cxn>
                <a:cxn ang="0">
                  <a:pos x="20" y="48"/>
                </a:cxn>
                <a:cxn ang="0">
                  <a:pos x="16" y="48"/>
                </a:cxn>
                <a:cxn ang="0">
                  <a:pos x="16" y="10"/>
                </a:cxn>
                <a:cxn ang="0">
                  <a:pos x="16" y="36"/>
                </a:cxn>
                <a:cxn ang="0">
                  <a:pos x="20" y="36"/>
                </a:cxn>
                <a:cxn ang="0">
                  <a:pos x="25" y="25"/>
                </a:cxn>
                <a:cxn ang="0">
                  <a:pos x="19" y="10"/>
                </a:cxn>
                <a:cxn ang="0">
                  <a:pos x="16" y="10"/>
                </a:cxn>
                <a:cxn ang="0">
                  <a:pos x="16" y="48"/>
                </a:cxn>
              </a:cxnLst>
              <a:rect l="0" t="0" r="r" b="b"/>
              <a:pathLst>
                <a:path w="43" h="91">
                  <a:moveTo>
                    <a:pt x="43" y="65"/>
                  </a:moveTo>
                  <a:cubicBezTo>
                    <a:pt x="43" y="84"/>
                    <a:pt x="35" y="91"/>
                    <a:pt x="21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7" y="0"/>
                    <a:pt x="41" y="9"/>
                    <a:pt x="41" y="25"/>
                  </a:cubicBezTo>
                  <a:cubicBezTo>
                    <a:pt x="41" y="36"/>
                    <a:pt x="37" y="42"/>
                    <a:pt x="30" y="42"/>
                  </a:cubicBezTo>
                  <a:cubicBezTo>
                    <a:pt x="37" y="42"/>
                    <a:pt x="43" y="50"/>
                    <a:pt x="43" y="65"/>
                  </a:cubicBezTo>
                  <a:close/>
                  <a:moveTo>
                    <a:pt x="16" y="48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5" y="80"/>
                    <a:pt x="26" y="77"/>
                    <a:pt x="26" y="63"/>
                  </a:cubicBezTo>
                  <a:cubicBezTo>
                    <a:pt x="26" y="53"/>
                    <a:pt x="25" y="48"/>
                    <a:pt x="2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6"/>
                    <a:pt x="25" y="33"/>
                    <a:pt x="25" y="25"/>
                  </a:cubicBezTo>
                  <a:cubicBezTo>
                    <a:pt x="25" y="14"/>
                    <a:pt x="24" y="10"/>
                    <a:pt x="19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8"/>
                    <a:pt x="16" y="48"/>
                    <a:pt x="16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1" name="Freeform 99"/>
            <p:cNvSpPr>
              <a:spLocks noEditPoints="1"/>
            </p:cNvSpPr>
            <p:nvPr/>
          </p:nvSpPr>
          <p:spPr bwMode="auto">
            <a:xfrm>
              <a:off x="2359025" y="-708025"/>
              <a:ext cx="161925" cy="341313"/>
            </a:xfrm>
            <a:custGeom>
              <a:avLst/>
              <a:gdLst/>
              <a:ahLst/>
              <a:cxnLst>
                <a:cxn ang="0">
                  <a:pos x="30" y="44"/>
                </a:cxn>
                <a:cxn ang="0">
                  <a:pos x="41" y="70"/>
                </a:cxn>
                <a:cxn ang="0">
                  <a:pos x="43" y="91"/>
                </a:cxn>
                <a:cxn ang="0">
                  <a:pos x="26" y="91"/>
                </a:cxn>
                <a:cxn ang="0">
                  <a:pos x="25" y="77"/>
                </a:cxn>
                <a:cxn ang="0">
                  <a:pos x="25" y="66"/>
                </a:cxn>
                <a:cxn ang="0">
                  <a:pos x="17" y="51"/>
                </a:cxn>
                <a:cxn ang="0">
                  <a:pos x="16" y="51"/>
                </a:cxn>
                <a:cxn ang="0">
                  <a:pos x="16" y="91"/>
                </a:cxn>
                <a:cxn ang="0">
                  <a:pos x="0" y="91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43" y="23"/>
                </a:cxn>
                <a:cxn ang="0">
                  <a:pos x="30" y="44"/>
                </a:cxn>
                <a:cxn ang="0">
                  <a:pos x="16" y="11"/>
                </a:cxn>
                <a:cxn ang="0">
                  <a:pos x="16" y="38"/>
                </a:cxn>
                <a:cxn ang="0">
                  <a:pos x="21" y="38"/>
                </a:cxn>
                <a:cxn ang="0">
                  <a:pos x="27" y="26"/>
                </a:cxn>
                <a:cxn ang="0">
                  <a:pos x="19" y="11"/>
                </a:cxn>
                <a:cxn ang="0">
                  <a:pos x="16" y="11"/>
                </a:cxn>
              </a:cxnLst>
              <a:rect l="0" t="0" r="r" b="b"/>
              <a:pathLst>
                <a:path w="43" h="91">
                  <a:moveTo>
                    <a:pt x="30" y="44"/>
                  </a:moveTo>
                  <a:cubicBezTo>
                    <a:pt x="40" y="47"/>
                    <a:pt x="41" y="59"/>
                    <a:pt x="41" y="70"/>
                  </a:cubicBezTo>
                  <a:cubicBezTo>
                    <a:pt x="41" y="79"/>
                    <a:pt x="42" y="86"/>
                    <a:pt x="43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87"/>
                    <a:pt x="25" y="85"/>
                    <a:pt x="25" y="77"/>
                  </a:cubicBezTo>
                  <a:cubicBezTo>
                    <a:pt x="25" y="74"/>
                    <a:pt x="25" y="70"/>
                    <a:pt x="25" y="66"/>
                  </a:cubicBezTo>
                  <a:cubicBezTo>
                    <a:pt x="25" y="58"/>
                    <a:pt x="22" y="53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6" y="0"/>
                    <a:pt x="43" y="6"/>
                    <a:pt x="43" y="23"/>
                  </a:cubicBezTo>
                  <a:cubicBezTo>
                    <a:pt x="43" y="37"/>
                    <a:pt x="37" y="43"/>
                    <a:pt x="30" y="44"/>
                  </a:cubicBezTo>
                  <a:close/>
                  <a:moveTo>
                    <a:pt x="16" y="11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5" y="38"/>
                    <a:pt x="27" y="35"/>
                    <a:pt x="27" y="26"/>
                  </a:cubicBezTo>
                  <a:cubicBezTo>
                    <a:pt x="27" y="13"/>
                    <a:pt x="24" y="11"/>
                    <a:pt x="19" y="11"/>
                  </a:cubicBezTo>
                  <a:cubicBezTo>
                    <a:pt x="16" y="11"/>
                    <a:pt x="16" y="11"/>
                    <a:pt x="16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2" name="Freeform 100"/>
            <p:cNvSpPr>
              <a:spLocks/>
            </p:cNvSpPr>
            <p:nvPr/>
          </p:nvSpPr>
          <p:spPr bwMode="auto">
            <a:xfrm>
              <a:off x="2573338" y="-708025"/>
              <a:ext cx="153988" cy="341313"/>
            </a:xfrm>
            <a:custGeom>
              <a:avLst/>
              <a:gdLst/>
              <a:ahLst/>
              <a:cxnLst>
                <a:cxn ang="0">
                  <a:pos x="14" y="41"/>
                </a:cxn>
                <a:cxn ang="0">
                  <a:pos x="15" y="67"/>
                </a:cxn>
                <a:cxn ang="0">
                  <a:pos x="15" y="91"/>
                </a:cxn>
                <a:cxn ang="0">
                  <a:pos x="0" y="91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24" y="32"/>
                </a:cxn>
                <a:cxn ang="0">
                  <a:pos x="27" y="46"/>
                </a:cxn>
                <a:cxn ang="0">
                  <a:pos x="26" y="17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41" y="91"/>
                </a:cxn>
                <a:cxn ang="0">
                  <a:pos x="28" y="91"/>
                </a:cxn>
                <a:cxn ang="0">
                  <a:pos x="18" y="57"/>
                </a:cxn>
                <a:cxn ang="0">
                  <a:pos x="14" y="41"/>
                </a:cxn>
              </a:cxnLst>
              <a:rect l="0" t="0" r="r" b="b"/>
              <a:pathLst>
                <a:path w="41" h="91">
                  <a:moveTo>
                    <a:pt x="14" y="41"/>
                  </a:moveTo>
                  <a:cubicBezTo>
                    <a:pt x="15" y="53"/>
                    <a:pt x="15" y="57"/>
                    <a:pt x="15" y="67"/>
                  </a:cubicBezTo>
                  <a:cubicBezTo>
                    <a:pt x="15" y="74"/>
                    <a:pt x="15" y="91"/>
                    <a:pt x="15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22" y="26"/>
                    <a:pt x="24" y="32"/>
                  </a:cubicBezTo>
                  <a:cubicBezTo>
                    <a:pt x="25" y="38"/>
                    <a:pt x="26" y="43"/>
                    <a:pt x="27" y="46"/>
                  </a:cubicBezTo>
                  <a:cubicBezTo>
                    <a:pt x="26" y="38"/>
                    <a:pt x="26" y="27"/>
                    <a:pt x="26" y="17"/>
                  </a:cubicBezTo>
                  <a:cubicBezTo>
                    <a:pt x="26" y="10"/>
                    <a:pt x="26" y="0"/>
                    <a:pt x="2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19" y="63"/>
                    <a:pt x="18" y="57"/>
                  </a:cubicBezTo>
                  <a:cubicBezTo>
                    <a:pt x="16" y="53"/>
                    <a:pt x="15" y="48"/>
                    <a:pt x="14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3" name="Freeform 101"/>
            <p:cNvSpPr>
              <a:spLocks/>
            </p:cNvSpPr>
            <p:nvPr/>
          </p:nvSpPr>
          <p:spPr bwMode="auto">
            <a:xfrm>
              <a:off x="2782888" y="-708025"/>
              <a:ext cx="131763" cy="341313"/>
            </a:xfrm>
            <a:custGeom>
              <a:avLst/>
              <a:gdLst/>
              <a:ahLst/>
              <a:cxnLst>
                <a:cxn ang="0">
                  <a:pos x="38" y="182"/>
                </a:cxn>
                <a:cxn ang="0">
                  <a:pos x="83" y="182"/>
                </a:cxn>
                <a:cxn ang="0">
                  <a:pos x="83" y="215"/>
                </a:cxn>
                <a:cxn ang="0">
                  <a:pos x="0" y="215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30"/>
                </a:cxn>
                <a:cxn ang="0">
                  <a:pos x="38" y="30"/>
                </a:cxn>
                <a:cxn ang="0">
                  <a:pos x="38" y="89"/>
                </a:cxn>
                <a:cxn ang="0">
                  <a:pos x="73" y="89"/>
                </a:cxn>
                <a:cxn ang="0">
                  <a:pos x="73" y="120"/>
                </a:cxn>
                <a:cxn ang="0">
                  <a:pos x="38" y="120"/>
                </a:cxn>
                <a:cxn ang="0">
                  <a:pos x="38" y="182"/>
                </a:cxn>
                <a:cxn ang="0">
                  <a:pos x="38" y="182"/>
                </a:cxn>
              </a:cxnLst>
              <a:rect l="0" t="0" r="r" b="b"/>
              <a:pathLst>
                <a:path w="83" h="215">
                  <a:moveTo>
                    <a:pt x="38" y="182"/>
                  </a:moveTo>
                  <a:lnTo>
                    <a:pt x="83" y="182"/>
                  </a:lnTo>
                  <a:lnTo>
                    <a:pt x="83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30"/>
                  </a:lnTo>
                  <a:lnTo>
                    <a:pt x="38" y="30"/>
                  </a:lnTo>
                  <a:lnTo>
                    <a:pt x="38" y="89"/>
                  </a:lnTo>
                  <a:lnTo>
                    <a:pt x="73" y="89"/>
                  </a:lnTo>
                  <a:lnTo>
                    <a:pt x="73" y="120"/>
                  </a:lnTo>
                  <a:lnTo>
                    <a:pt x="38" y="120"/>
                  </a:lnTo>
                  <a:lnTo>
                    <a:pt x="38" y="182"/>
                  </a:lnTo>
                  <a:lnTo>
                    <a:pt x="38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4" name="Freeform 102"/>
            <p:cNvSpPr>
              <a:spLocks/>
            </p:cNvSpPr>
            <p:nvPr/>
          </p:nvSpPr>
          <p:spPr bwMode="auto">
            <a:xfrm>
              <a:off x="2947988" y="-715963"/>
              <a:ext cx="153988" cy="355600"/>
            </a:xfrm>
            <a:custGeom>
              <a:avLst/>
              <a:gdLst/>
              <a:ahLst/>
              <a:cxnLst>
                <a:cxn ang="0">
                  <a:pos x="15" y="72"/>
                </a:cxn>
                <a:cxn ang="0">
                  <a:pos x="21" y="83"/>
                </a:cxn>
                <a:cxn ang="0">
                  <a:pos x="26" y="72"/>
                </a:cxn>
                <a:cxn ang="0">
                  <a:pos x="13" y="48"/>
                </a:cxn>
                <a:cxn ang="0">
                  <a:pos x="0" y="22"/>
                </a:cxn>
                <a:cxn ang="0">
                  <a:pos x="19" y="0"/>
                </a:cxn>
                <a:cxn ang="0">
                  <a:pos x="39" y="21"/>
                </a:cxn>
                <a:cxn ang="0">
                  <a:pos x="38" y="28"/>
                </a:cxn>
                <a:cxn ang="0">
                  <a:pos x="24" y="28"/>
                </a:cxn>
                <a:cxn ang="0">
                  <a:pos x="24" y="22"/>
                </a:cxn>
                <a:cxn ang="0">
                  <a:pos x="20" y="10"/>
                </a:cxn>
                <a:cxn ang="0">
                  <a:pos x="16" y="20"/>
                </a:cxn>
                <a:cxn ang="0">
                  <a:pos x="27" y="42"/>
                </a:cxn>
                <a:cxn ang="0">
                  <a:pos x="41" y="69"/>
                </a:cxn>
                <a:cxn ang="0">
                  <a:pos x="21" y="95"/>
                </a:cxn>
                <a:cxn ang="0">
                  <a:pos x="0" y="72"/>
                </a:cxn>
                <a:cxn ang="0">
                  <a:pos x="2" y="62"/>
                </a:cxn>
                <a:cxn ang="0">
                  <a:pos x="16" y="62"/>
                </a:cxn>
                <a:cxn ang="0">
                  <a:pos x="15" y="72"/>
                </a:cxn>
              </a:cxnLst>
              <a:rect l="0" t="0" r="r" b="b"/>
              <a:pathLst>
                <a:path w="41" h="95">
                  <a:moveTo>
                    <a:pt x="15" y="72"/>
                  </a:moveTo>
                  <a:cubicBezTo>
                    <a:pt x="15" y="82"/>
                    <a:pt x="18" y="83"/>
                    <a:pt x="21" y="83"/>
                  </a:cubicBezTo>
                  <a:cubicBezTo>
                    <a:pt x="24" y="83"/>
                    <a:pt x="26" y="82"/>
                    <a:pt x="26" y="72"/>
                  </a:cubicBezTo>
                  <a:cubicBezTo>
                    <a:pt x="26" y="63"/>
                    <a:pt x="20" y="56"/>
                    <a:pt x="13" y="48"/>
                  </a:cubicBezTo>
                  <a:cubicBezTo>
                    <a:pt x="7" y="41"/>
                    <a:pt x="0" y="30"/>
                    <a:pt x="0" y="22"/>
                  </a:cubicBezTo>
                  <a:cubicBezTo>
                    <a:pt x="0" y="8"/>
                    <a:pt x="7" y="0"/>
                    <a:pt x="19" y="0"/>
                  </a:cubicBezTo>
                  <a:cubicBezTo>
                    <a:pt x="32" y="0"/>
                    <a:pt x="39" y="7"/>
                    <a:pt x="39" y="21"/>
                  </a:cubicBezTo>
                  <a:cubicBezTo>
                    <a:pt x="39" y="24"/>
                    <a:pt x="38" y="26"/>
                    <a:pt x="38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4"/>
                    <a:pt x="24" y="22"/>
                  </a:cubicBezTo>
                  <a:cubicBezTo>
                    <a:pt x="24" y="13"/>
                    <a:pt x="23" y="10"/>
                    <a:pt x="20" y="10"/>
                  </a:cubicBezTo>
                  <a:cubicBezTo>
                    <a:pt x="16" y="10"/>
                    <a:pt x="16" y="14"/>
                    <a:pt x="16" y="20"/>
                  </a:cubicBezTo>
                  <a:cubicBezTo>
                    <a:pt x="16" y="28"/>
                    <a:pt x="22" y="35"/>
                    <a:pt x="27" y="42"/>
                  </a:cubicBezTo>
                  <a:cubicBezTo>
                    <a:pt x="35" y="52"/>
                    <a:pt x="41" y="60"/>
                    <a:pt x="41" y="69"/>
                  </a:cubicBezTo>
                  <a:cubicBezTo>
                    <a:pt x="41" y="84"/>
                    <a:pt x="35" y="95"/>
                    <a:pt x="21" y="95"/>
                  </a:cubicBezTo>
                  <a:cubicBezTo>
                    <a:pt x="9" y="95"/>
                    <a:pt x="0" y="88"/>
                    <a:pt x="0" y="72"/>
                  </a:cubicBezTo>
                  <a:cubicBezTo>
                    <a:pt x="0" y="68"/>
                    <a:pt x="1" y="65"/>
                    <a:pt x="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6"/>
                    <a:pt x="15" y="68"/>
                    <a:pt x="15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5" name="Freeform 103"/>
            <p:cNvSpPr>
              <a:spLocks noEditPoints="1"/>
            </p:cNvSpPr>
            <p:nvPr/>
          </p:nvSpPr>
          <p:spPr bwMode="auto">
            <a:xfrm>
              <a:off x="2155825" y="-712788"/>
              <a:ext cx="165100" cy="346075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44" y="92"/>
                </a:cxn>
                <a:cxn ang="0">
                  <a:pos x="27" y="92"/>
                </a:cxn>
                <a:cxn ang="0">
                  <a:pos x="26" y="77"/>
                </a:cxn>
                <a:cxn ang="0">
                  <a:pos x="15" y="77"/>
                </a:cxn>
                <a:cxn ang="0">
                  <a:pos x="14" y="92"/>
                </a:cxn>
                <a:cxn ang="0">
                  <a:pos x="0" y="92"/>
                </a:cxn>
                <a:cxn ang="0">
                  <a:pos x="16" y="67"/>
                </a:cxn>
                <a:cxn ang="0">
                  <a:pos x="25" y="67"/>
                </a:cxn>
                <a:cxn ang="0">
                  <a:pos x="23" y="50"/>
                </a:cxn>
                <a:cxn ang="0">
                  <a:pos x="20" y="23"/>
                </a:cxn>
                <a:cxn ang="0">
                  <a:pos x="18" y="50"/>
                </a:cxn>
                <a:cxn ang="0">
                  <a:pos x="16" y="67"/>
                </a:cxn>
              </a:cxnLst>
              <a:rect l="0" t="0" r="r" b="b"/>
              <a:pathLst>
                <a:path w="44" h="92">
                  <a:moveTo>
                    <a:pt x="0" y="92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0" y="92"/>
                    <a:pt x="0" y="92"/>
                    <a:pt x="0" y="92"/>
                  </a:cubicBezTo>
                  <a:close/>
                  <a:moveTo>
                    <a:pt x="16" y="67"/>
                  </a:move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3" y="56"/>
                    <a:pt x="23" y="50"/>
                  </a:cubicBezTo>
                  <a:cubicBezTo>
                    <a:pt x="22" y="45"/>
                    <a:pt x="21" y="32"/>
                    <a:pt x="20" y="23"/>
                  </a:cubicBezTo>
                  <a:cubicBezTo>
                    <a:pt x="20" y="32"/>
                    <a:pt x="18" y="45"/>
                    <a:pt x="18" y="50"/>
                  </a:cubicBezTo>
                  <a:cubicBezTo>
                    <a:pt x="17" y="56"/>
                    <a:pt x="16" y="67"/>
                    <a:pt x="16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6" name="Freeform 104"/>
            <p:cNvSpPr>
              <a:spLocks noEditPoints="1"/>
            </p:cNvSpPr>
            <p:nvPr/>
          </p:nvSpPr>
          <p:spPr bwMode="auto">
            <a:xfrm>
              <a:off x="3127375" y="-731838"/>
              <a:ext cx="315913" cy="376238"/>
            </a:xfrm>
            <a:custGeom>
              <a:avLst/>
              <a:gdLst/>
              <a:ahLst/>
              <a:cxnLst>
                <a:cxn ang="0">
                  <a:pos x="72" y="49"/>
                </a:cxn>
                <a:cxn ang="0">
                  <a:pos x="58" y="59"/>
                </a:cxn>
                <a:cxn ang="0">
                  <a:pos x="50" y="77"/>
                </a:cxn>
                <a:cxn ang="0">
                  <a:pos x="34" y="47"/>
                </a:cxn>
                <a:cxn ang="0">
                  <a:pos x="55" y="34"/>
                </a:cxn>
                <a:cxn ang="0">
                  <a:pos x="64" y="19"/>
                </a:cxn>
                <a:cxn ang="0">
                  <a:pos x="47" y="0"/>
                </a:cxn>
                <a:cxn ang="0">
                  <a:pos x="20" y="23"/>
                </a:cxn>
                <a:cxn ang="0">
                  <a:pos x="23" y="47"/>
                </a:cxn>
                <a:cxn ang="0">
                  <a:pos x="3" y="73"/>
                </a:cxn>
                <a:cxn ang="0">
                  <a:pos x="25" y="100"/>
                </a:cxn>
                <a:cxn ang="0">
                  <a:pos x="47" y="90"/>
                </a:cxn>
                <a:cxn ang="0">
                  <a:pos x="63" y="100"/>
                </a:cxn>
                <a:cxn ang="0">
                  <a:pos x="78" y="91"/>
                </a:cxn>
                <a:cxn ang="0">
                  <a:pos x="76" y="88"/>
                </a:cxn>
                <a:cxn ang="0">
                  <a:pos x="67" y="94"/>
                </a:cxn>
                <a:cxn ang="0">
                  <a:pos x="54" y="84"/>
                </a:cxn>
                <a:cxn ang="0">
                  <a:pos x="53" y="81"/>
                </a:cxn>
                <a:cxn ang="0">
                  <a:pos x="59" y="66"/>
                </a:cxn>
                <a:cxn ang="0">
                  <a:pos x="70" y="54"/>
                </a:cxn>
                <a:cxn ang="0">
                  <a:pos x="78" y="65"/>
                </a:cxn>
                <a:cxn ang="0">
                  <a:pos x="83" y="60"/>
                </a:cxn>
                <a:cxn ang="0">
                  <a:pos x="72" y="49"/>
                </a:cxn>
                <a:cxn ang="0">
                  <a:pos x="31" y="20"/>
                </a:cxn>
                <a:cxn ang="0">
                  <a:pos x="46" y="7"/>
                </a:cxn>
                <a:cxn ang="0">
                  <a:pos x="56" y="20"/>
                </a:cxn>
                <a:cxn ang="0">
                  <a:pos x="52" y="29"/>
                </a:cxn>
                <a:cxn ang="0">
                  <a:pos x="33" y="42"/>
                </a:cxn>
                <a:cxn ang="0">
                  <a:pos x="31" y="20"/>
                </a:cxn>
                <a:cxn ang="0">
                  <a:pos x="29" y="94"/>
                </a:cxn>
                <a:cxn ang="0">
                  <a:pos x="13" y="75"/>
                </a:cxn>
                <a:cxn ang="0">
                  <a:pos x="25" y="53"/>
                </a:cxn>
                <a:cxn ang="0">
                  <a:pos x="44" y="87"/>
                </a:cxn>
                <a:cxn ang="0">
                  <a:pos x="29" y="94"/>
                </a:cxn>
                <a:cxn ang="0">
                  <a:pos x="53" y="91"/>
                </a:cxn>
                <a:cxn ang="0">
                  <a:pos x="32" y="57"/>
                </a:cxn>
                <a:cxn ang="0">
                  <a:pos x="28" y="17"/>
                </a:cxn>
                <a:cxn ang="0">
                  <a:pos x="33" y="55"/>
                </a:cxn>
                <a:cxn ang="0">
                  <a:pos x="53" y="91"/>
                </a:cxn>
              </a:cxnLst>
              <a:rect l="0" t="0" r="r" b="b"/>
              <a:pathLst>
                <a:path w="84" h="100">
                  <a:moveTo>
                    <a:pt x="72" y="49"/>
                  </a:moveTo>
                  <a:cubicBezTo>
                    <a:pt x="66" y="49"/>
                    <a:pt x="61" y="53"/>
                    <a:pt x="58" y="59"/>
                  </a:cubicBezTo>
                  <a:cubicBezTo>
                    <a:pt x="55" y="66"/>
                    <a:pt x="52" y="73"/>
                    <a:pt x="50" y="77"/>
                  </a:cubicBezTo>
                  <a:cubicBezTo>
                    <a:pt x="43" y="65"/>
                    <a:pt x="38" y="56"/>
                    <a:pt x="34" y="47"/>
                  </a:cubicBezTo>
                  <a:cubicBezTo>
                    <a:pt x="40" y="44"/>
                    <a:pt x="49" y="39"/>
                    <a:pt x="55" y="34"/>
                  </a:cubicBezTo>
                  <a:cubicBezTo>
                    <a:pt x="60" y="29"/>
                    <a:pt x="63" y="25"/>
                    <a:pt x="64" y="19"/>
                  </a:cubicBezTo>
                  <a:cubicBezTo>
                    <a:pt x="66" y="9"/>
                    <a:pt x="60" y="0"/>
                    <a:pt x="47" y="0"/>
                  </a:cubicBezTo>
                  <a:cubicBezTo>
                    <a:pt x="36" y="0"/>
                    <a:pt x="23" y="9"/>
                    <a:pt x="20" y="23"/>
                  </a:cubicBezTo>
                  <a:cubicBezTo>
                    <a:pt x="19" y="30"/>
                    <a:pt x="21" y="40"/>
                    <a:pt x="23" y="47"/>
                  </a:cubicBezTo>
                  <a:cubicBezTo>
                    <a:pt x="14" y="54"/>
                    <a:pt x="5" y="61"/>
                    <a:pt x="3" y="73"/>
                  </a:cubicBezTo>
                  <a:cubicBezTo>
                    <a:pt x="0" y="92"/>
                    <a:pt x="12" y="100"/>
                    <a:pt x="25" y="100"/>
                  </a:cubicBezTo>
                  <a:cubicBezTo>
                    <a:pt x="34" y="100"/>
                    <a:pt x="41" y="96"/>
                    <a:pt x="47" y="90"/>
                  </a:cubicBezTo>
                  <a:cubicBezTo>
                    <a:pt x="51" y="95"/>
                    <a:pt x="56" y="100"/>
                    <a:pt x="63" y="100"/>
                  </a:cubicBezTo>
                  <a:cubicBezTo>
                    <a:pt x="68" y="100"/>
                    <a:pt x="74" y="97"/>
                    <a:pt x="78" y="91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2" y="92"/>
                    <a:pt x="69" y="94"/>
                    <a:pt x="67" y="94"/>
                  </a:cubicBezTo>
                  <a:cubicBezTo>
                    <a:pt x="63" y="94"/>
                    <a:pt x="58" y="90"/>
                    <a:pt x="54" y="84"/>
                  </a:cubicBezTo>
                  <a:cubicBezTo>
                    <a:pt x="54" y="83"/>
                    <a:pt x="53" y="82"/>
                    <a:pt x="53" y="81"/>
                  </a:cubicBezTo>
                  <a:cubicBezTo>
                    <a:pt x="55" y="76"/>
                    <a:pt x="57" y="71"/>
                    <a:pt x="59" y="66"/>
                  </a:cubicBezTo>
                  <a:cubicBezTo>
                    <a:pt x="63" y="57"/>
                    <a:pt x="66" y="54"/>
                    <a:pt x="70" y="54"/>
                  </a:cubicBezTo>
                  <a:cubicBezTo>
                    <a:pt x="76" y="54"/>
                    <a:pt x="71" y="65"/>
                    <a:pt x="78" y="65"/>
                  </a:cubicBezTo>
                  <a:cubicBezTo>
                    <a:pt x="81" y="65"/>
                    <a:pt x="83" y="62"/>
                    <a:pt x="83" y="60"/>
                  </a:cubicBezTo>
                  <a:cubicBezTo>
                    <a:pt x="84" y="56"/>
                    <a:pt x="81" y="49"/>
                    <a:pt x="72" y="49"/>
                  </a:cubicBezTo>
                  <a:close/>
                  <a:moveTo>
                    <a:pt x="31" y="20"/>
                  </a:moveTo>
                  <a:cubicBezTo>
                    <a:pt x="32" y="14"/>
                    <a:pt x="38" y="7"/>
                    <a:pt x="46" y="7"/>
                  </a:cubicBezTo>
                  <a:cubicBezTo>
                    <a:pt x="53" y="7"/>
                    <a:pt x="57" y="12"/>
                    <a:pt x="56" y="20"/>
                  </a:cubicBezTo>
                  <a:cubicBezTo>
                    <a:pt x="55" y="23"/>
                    <a:pt x="55" y="25"/>
                    <a:pt x="52" y="29"/>
                  </a:cubicBezTo>
                  <a:cubicBezTo>
                    <a:pt x="49" y="33"/>
                    <a:pt x="38" y="40"/>
                    <a:pt x="33" y="42"/>
                  </a:cubicBezTo>
                  <a:cubicBezTo>
                    <a:pt x="30" y="35"/>
                    <a:pt x="30" y="28"/>
                    <a:pt x="31" y="20"/>
                  </a:cubicBezTo>
                  <a:close/>
                  <a:moveTo>
                    <a:pt x="29" y="94"/>
                  </a:moveTo>
                  <a:cubicBezTo>
                    <a:pt x="16" y="94"/>
                    <a:pt x="12" y="84"/>
                    <a:pt x="13" y="75"/>
                  </a:cubicBezTo>
                  <a:cubicBezTo>
                    <a:pt x="15" y="65"/>
                    <a:pt x="19" y="59"/>
                    <a:pt x="25" y="53"/>
                  </a:cubicBezTo>
                  <a:cubicBezTo>
                    <a:pt x="30" y="64"/>
                    <a:pt x="36" y="75"/>
                    <a:pt x="44" y="87"/>
                  </a:cubicBezTo>
                  <a:cubicBezTo>
                    <a:pt x="40" y="92"/>
                    <a:pt x="35" y="94"/>
                    <a:pt x="29" y="94"/>
                  </a:cubicBezTo>
                  <a:close/>
                  <a:moveTo>
                    <a:pt x="53" y="91"/>
                  </a:moveTo>
                  <a:cubicBezTo>
                    <a:pt x="53" y="91"/>
                    <a:pt x="42" y="79"/>
                    <a:pt x="32" y="57"/>
                  </a:cubicBezTo>
                  <a:cubicBezTo>
                    <a:pt x="20" y="30"/>
                    <a:pt x="28" y="17"/>
                    <a:pt x="28" y="17"/>
                  </a:cubicBezTo>
                  <a:cubicBezTo>
                    <a:pt x="28" y="17"/>
                    <a:pt x="23" y="31"/>
                    <a:pt x="33" y="55"/>
                  </a:cubicBezTo>
                  <a:cubicBezTo>
                    <a:pt x="41" y="75"/>
                    <a:pt x="53" y="91"/>
                    <a:pt x="53" y="9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7" name="Freeform 105"/>
            <p:cNvSpPr>
              <a:spLocks/>
            </p:cNvSpPr>
            <p:nvPr/>
          </p:nvSpPr>
          <p:spPr bwMode="auto">
            <a:xfrm>
              <a:off x="4575175" y="-577850"/>
              <a:ext cx="15875" cy="650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4" y="10"/>
                </a:cxn>
                <a:cxn ang="0">
                  <a:pos x="2" y="0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0" y="0"/>
                    <a:pt x="0" y="2"/>
                    <a:pt x="0" y="10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4" y="17"/>
                    <a:pt x="4" y="17"/>
                    <a:pt x="4" y="10"/>
                  </a:cubicBezTo>
                  <a:cubicBezTo>
                    <a:pt x="4" y="2"/>
                    <a:pt x="4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8" name="Freeform 106"/>
            <p:cNvSpPr>
              <a:spLocks noEditPoints="1"/>
            </p:cNvSpPr>
            <p:nvPr/>
          </p:nvSpPr>
          <p:spPr bwMode="auto">
            <a:xfrm>
              <a:off x="4406900" y="-727075"/>
              <a:ext cx="371475" cy="37147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50"/>
                </a:cxn>
                <a:cxn ang="0">
                  <a:pos x="50" y="99"/>
                </a:cxn>
                <a:cxn ang="0">
                  <a:pos x="99" y="50"/>
                </a:cxn>
                <a:cxn ang="0">
                  <a:pos x="50" y="0"/>
                </a:cxn>
                <a:cxn ang="0">
                  <a:pos x="8" y="63"/>
                </a:cxn>
                <a:cxn ang="0">
                  <a:pos x="4" y="59"/>
                </a:cxn>
                <a:cxn ang="0">
                  <a:pos x="8" y="55"/>
                </a:cxn>
                <a:cxn ang="0">
                  <a:pos x="13" y="59"/>
                </a:cxn>
                <a:cxn ang="0">
                  <a:pos x="8" y="63"/>
                </a:cxn>
                <a:cxn ang="0">
                  <a:pos x="27" y="64"/>
                </a:cxn>
                <a:cxn ang="0">
                  <a:pos x="17" y="50"/>
                </a:cxn>
                <a:cxn ang="0">
                  <a:pos x="27" y="35"/>
                </a:cxn>
                <a:cxn ang="0">
                  <a:pos x="35" y="44"/>
                </a:cxn>
                <a:cxn ang="0">
                  <a:pos x="35" y="46"/>
                </a:cxn>
                <a:cxn ang="0">
                  <a:pos x="29" y="46"/>
                </a:cxn>
                <a:cxn ang="0">
                  <a:pos x="29" y="44"/>
                </a:cxn>
                <a:cxn ang="0">
                  <a:pos x="27" y="40"/>
                </a:cxn>
                <a:cxn ang="0">
                  <a:pos x="24" y="49"/>
                </a:cxn>
                <a:cxn ang="0">
                  <a:pos x="27" y="58"/>
                </a:cxn>
                <a:cxn ang="0">
                  <a:pos x="29" y="52"/>
                </a:cxn>
                <a:cxn ang="0">
                  <a:pos x="29" y="51"/>
                </a:cxn>
                <a:cxn ang="0">
                  <a:pos x="35" y="51"/>
                </a:cxn>
                <a:cxn ang="0">
                  <a:pos x="35" y="55"/>
                </a:cxn>
                <a:cxn ang="0">
                  <a:pos x="27" y="64"/>
                </a:cxn>
                <a:cxn ang="0">
                  <a:pos x="47" y="64"/>
                </a:cxn>
                <a:cxn ang="0">
                  <a:pos x="38" y="50"/>
                </a:cxn>
                <a:cxn ang="0">
                  <a:pos x="47" y="35"/>
                </a:cxn>
                <a:cxn ang="0">
                  <a:pos x="56" y="49"/>
                </a:cxn>
                <a:cxn ang="0">
                  <a:pos x="47" y="64"/>
                </a:cxn>
                <a:cxn ang="0">
                  <a:pos x="82" y="63"/>
                </a:cxn>
                <a:cxn ang="0">
                  <a:pos x="82" y="43"/>
                </a:cxn>
                <a:cxn ang="0">
                  <a:pos x="80" y="41"/>
                </a:cxn>
                <a:cxn ang="0">
                  <a:pos x="78" y="47"/>
                </a:cxn>
                <a:cxn ang="0">
                  <a:pos x="78" y="63"/>
                </a:cxn>
                <a:cxn ang="0">
                  <a:pos x="71" y="63"/>
                </a:cxn>
                <a:cxn ang="0">
                  <a:pos x="71" y="43"/>
                </a:cxn>
                <a:cxn ang="0">
                  <a:pos x="70" y="41"/>
                </a:cxn>
                <a:cxn ang="0">
                  <a:pos x="67" y="47"/>
                </a:cxn>
                <a:cxn ang="0">
                  <a:pos x="67" y="63"/>
                </a:cxn>
                <a:cxn ang="0">
                  <a:pos x="60" y="63"/>
                </a:cxn>
                <a:cxn ang="0">
                  <a:pos x="60" y="35"/>
                </a:cxn>
                <a:cxn ang="0">
                  <a:pos x="67" y="35"/>
                </a:cxn>
                <a:cxn ang="0">
                  <a:pos x="67" y="40"/>
                </a:cxn>
                <a:cxn ang="0">
                  <a:pos x="72" y="35"/>
                </a:cxn>
                <a:cxn ang="0">
                  <a:pos x="78" y="40"/>
                </a:cxn>
                <a:cxn ang="0">
                  <a:pos x="83" y="35"/>
                </a:cxn>
                <a:cxn ang="0">
                  <a:pos x="89" y="41"/>
                </a:cxn>
                <a:cxn ang="0">
                  <a:pos x="89" y="63"/>
                </a:cxn>
                <a:cxn ang="0">
                  <a:pos x="82" y="63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7" y="99"/>
                    <a:pt x="99" y="77"/>
                    <a:pt x="99" y="50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8" y="63"/>
                  </a:moveTo>
                  <a:cubicBezTo>
                    <a:pt x="6" y="63"/>
                    <a:pt x="4" y="61"/>
                    <a:pt x="4" y="59"/>
                  </a:cubicBezTo>
                  <a:cubicBezTo>
                    <a:pt x="4" y="57"/>
                    <a:pt x="6" y="55"/>
                    <a:pt x="8" y="55"/>
                  </a:cubicBezTo>
                  <a:cubicBezTo>
                    <a:pt x="11" y="55"/>
                    <a:pt x="13" y="57"/>
                    <a:pt x="13" y="59"/>
                  </a:cubicBezTo>
                  <a:cubicBezTo>
                    <a:pt x="13" y="61"/>
                    <a:pt x="11" y="63"/>
                    <a:pt x="8" y="63"/>
                  </a:cubicBezTo>
                  <a:close/>
                  <a:moveTo>
                    <a:pt x="27" y="64"/>
                  </a:moveTo>
                  <a:cubicBezTo>
                    <a:pt x="21" y="64"/>
                    <a:pt x="17" y="61"/>
                    <a:pt x="17" y="50"/>
                  </a:cubicBezTo>
                  <a:cubicBezTo>
                    <a:pt x="17" y="38"/>
                    <a:pt x="21" y="35"/>
                    <a:pt x="27" y="35"/>
                  </a:cubicBezTo>
                  <a:cubicBezTo>
                    <a:pt x="33" y="35"/>
                    <a:pt x="35" y="39"/>
                    <a:pt x="35" y="44"/>
                  </a:cubicBezTo>
                  <a:cubicBezTo>
                    <a:pt x="35" y="45"/>
                    <a:pt x="35" y="45"/>
                    <a:pt x="35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5"/>
                    <a:pt x="29" y="44"/>
                  </a:cubicBezTo>
                  <a:cubicBezTo>
                    <a:pt x="29" y="42"/>
                    <a:pt x="28" y="40"/>
                    <a:pt x="27" y="40"/>
                  </a:cubicBezTo>
                  <a:cubicBezTo>
                    <a:pt x="25" y="40"/>
                    <a:pt x="24" y="42"/>
                    <a:pt x="24" y="49"/>
                  </a:cubicBezTo>
                  <a:cubicBezTo>
                    <a:pt x="24" y="56"/>
                    <a:pt x="25" y="58"/>
                    <a:pt x="27" y="58"/>
                  </a:cubicBezTo>
                  <a:cubicBezTo>
                    <a:pt x="29" y="58"/>
                    <a:pt x="29" y="55"/>
                    <a:pt x="29" y="52"/>
                  </a:cubicBezTo>
                  <a:cubicBezTo>
                    <a:pt x="29" y="52"/>
                    <a:pt x="29" y="51"/>
                    <a:pt x="29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2"/>
                    <a:pt x="35" y="53"/>
                    <a:pt x="35" y="55"/>
                  </a:cubicBezTo>
                  <a:cubicBezTo>
                    <a:pt x="35" y="59"/>
                    <a:pt x="33" y="64"/>
                    <a:pt x="27" y="64"/>
                  </a:cubicBezTo>
                  <a:close/>
                  <a:moveTo>
                    <a:pt x="47" y="64"/>
                  </a:moveTo>
                  <a:cubicBezTo>
                    <a:pt x="41" y="64"/>
                    <a:pt x="38" y="59"/>
                    <a:pt x="38" y="50"/>
                  </a:cubicBezTo>
                  <a:cubicBezTo>
                    <a:pt x="38" y="39"/>
                    <a:pt x="41" y="35"/>
                    <a:pt x="47" y="35"/>
                  </a:cubicBezTo>
                  <a:cubicBezTo>
                    <a:pt x="54" y="35"/>
                    <a:pt x="56" y="40"/>
                    <a:pt x="56" y="49"/>
                  </a:cubicBezTo>
                  <a:cubicBezTo>
                    <a:pt x="56" y="58"/>
                    <a:pt x="54" y="64"/>
                    <a:pt x="47" y="64"/>
                  </a:cubicBezTo>
                  <a:close/>
                  <a:moveTo>
                    <a:pt x="82" y="63"/>
                  </a:moveTo>
                  <a:cubicBezTo>
                    <a:pt x="82" y="43"/>
                    <a:pt x="82" y="43"/>
                    <a:pt x="82" y="43"/>
                  </a:cubicBezTo>
                  <a:cubicBezTo>
                    <a:pt x="82" y="42"/>
                    <a:pt x="82" y="41"/>
                    <a:pt x="80" y="41"/>
                  </a:cubicBezTo>
                  <a:cubicBezTo>
                    <a:pt x="79" y="41"/>
                    <a:pt x="78" y="44"/>
                    <a:pt x="78" y="4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1"/>
                    <a:pt x="70" y="41"/>
                  </a:cubicBezTo>
                  <a:cubicBezTo>
                    <a:pt x="68" y="41"/>
                    <a:pt x="67" y="43"/>
                    <a:pt x="67" y="47"/>
                  </a:cubicBezTo>
                  <a:cubicBezTo>
                    <a:pt x="67" y="47"/>
                    <a:pt x="67" y="63"/>
                    <a:pt x="67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37"/>
                    <a:pt x="70" y="35"/>
                    <a:pt x="72" y="35"/>
                  </a:cubicBezTo>
                  <a:cubicBezTo>
                    <a:pt x="75" y="35"/>
                    <a:pt x="77" y="37"/>
                    <a:pt x="78" y="40"/>
                  </a:cubicBezTo>
                  <a:cubicBezTo>
                    <a:pt x="79" y="37"/>
                    <a:pt x="80" y="35"/>
                    <a:pt x="83" y="35"/>
                  </a:cubicBezTo>
                  <a:cubicBezTo>
                    <a:pt x="86" y="35"/>
                    <a:pt x="89" y="37"/>
                    <a:pt x="89" y="4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82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10000"/>
          </a:blip>
          <a:srcRect/>
          <a:stretch>
            <a:fillRect/>
          </a:stretch>
        </p:blipFill>
        <p:spPr bwMode="auto">
          <a:xfrm>
            <a:off x="1493199" y="4556542"/>
            <a:ext cx="10652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9" descr="BlackGilt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032" y="4963851"/>
            <a:ext cx="741756" cy="34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8235" y="4548376"/>
            <a:ext cx="1077351" cy="28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"/>
          <p:cNvPicPr>
            <a:picLocks noChangeAspect="1" noChangeArrowheads="1"/>
          </p:cNvPicPr>
          <p:nvPr/>
        </p:nvPicPr>
        <p:blipFill>
          <a:blip r:embed="rId6" cstate="print">
            <a:grayscl/>
            <a:lum contrast="20000"/>
          </a:blip>
          <a:srcRect t="33925" b="33065"/>
          <a:stretch>
            <a:fillRect/>
          </a:stretch>
        </p:blipFill>
        <p:spPr bwMode="auto">
          <a:xfrm>
            <a:off x="1405650" y="4128929"/>
            <a:ext cx="1240310" cy="32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mzinga-logo2.jpg"/>
          <p:cNvPicPr>
            <a:picLocks noChangeAspect="1"/>
          </p:cNvPicPr>
          <p:nvPr/>
        </p:nvPicPr>
        <p:blipFill>
          <a:blip r:embed="rId7" cstate="print">
            <a:grayscl/>
            <a:lum contrast="20000"/>
          </a:blip>
          <a:stretch>
            <a:fillRect/>
          </a:stretch>
        </p:blipFill>
        <p:spPr>
          <a:xfrm>
            <a:off x="1588828" y="5035963"/>
            <a:ext cx="957002" cy="273997"/>
          </a:xfrm>
          <a:prstGeom prst="rect">
            <a:avLst/>
          </a:prstGeom>
        </p:spPr>
      </p:pic>
      <p:grpSp>
        <p:nvGrpSpPr>
          <p:cNvPr id="3" name="Group 33"/>
          <p:cNvGrpSpPr/>
          <p:nvPr/>
        </p:nvGrpSpPr>
        <p:grpSpPr>
          <a:xfrm>
            <a:off x="-11017" y="5400894"/>
            <a:ext cx="9144000" cy="919187"/>
            <a:chOff x="0" y="5500047"/>
            <a:chExt cx="9144000" cy="91918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0" y="5500047"/>
              <a:ext cx="9144000" cy="919187"/>
            </a:xfrm>
            <a:prstGeom prst="rect">
              <a:avLst/>
            </a:prstGeom>
            <a:gradFill flip="none" rotWithShape="1">
              <a:gsLst>
                <a:gs pos="1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842" y="5527901"/>
              <a:ext cx="8502555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119063" indent="-119063"/>
              <a:r>
                <a:rPr lang="en-US" sz="1600" dirty="0" smtClean="0"/>
                <a:t>“Analytics themselves don't constitute a strategy, but using them to optimize a distinctive business capability certainly constitutes a strategy.”</a:t>
              </a:r>
            </a:p>
            <a:p>
              <a:pPr marL="119063" indent="-119063"/>
              <a:r>
                <a:rPr lang="en-US" sz="1600" i="1" dirty="0" smtClean="0"/>
                <a:t>			</a:t>
              </a:r>
              <a:r>
                <a:rPr lang="en-US" sz="1200" i="1" dirty="0" smtClean="0"/>
                <a:t>- T. Davenport &amp; J. Harris, Competing on Analytics: The New Science of Winning</a:t>
              </a:r>
            </a:p>
          </p:txBody>
        </p:sp>
      </p:grp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1662" y="4549725"/>
            <a:ext cx="18351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9" cstate="print">
            <a:lum contrast="10000"/>
            <a:grayscl/>
          </a:blip>
          <a:srcRect/>
          <a:stretch>
            <a:fillRect/>
          </a:stretch>
        </p:blipFill>
        <p:spPr bwMode="auto">
          <a:xfrm>
            <a:off x="6796637" y="4035375"/>
            <a:ext cx="9636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4550" y="4884688"/>
            <a:ext cx="13509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826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Marketing Budgeting for Big 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Interactive marketing budgets to top $55B by 2014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62" y="2162867"/>
            <a:ext cx="8830535" cy="375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83028" y="5909731"/>
            <a:ext cx="5387248" cy="5745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b="1" i="1" dirty="0" smtClean="0">
                <a:solidFill>
                  <a:srgbClr val="000000"/>
                </a:solidFill>
                <a:cs typeface="Arial" pitchFamily="34" charset="0"/>
              </a:rPr>
              <a:t>Source: </a:t>
            </a:r>
          </a:p>
          <a:p>
            <a:pPr>
              <a:spcBef>
                <a:spcPts val="400"/>
              </a:spcBef>
            </a:pPr>
            <a:r>
              <a:rPr lang="en-US" sz="1400" b="1" i="1" dirty="0" smtClean="0">
                <a:solidFill>
                  <a:srgbClr val="000000"/>
                </a:solidFill>
                <a:cs typeface="Arial" pitchFamily="34" charset="0"/>
              </a:rPr>
              <a:t>Forrester, US Interactive Marketing Forecast, 2009-2014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162091" y="3480409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5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Marketer’s Big Data Challenge: </a:t>
            </a:r>
            <a:br>
              <a:rPr lang="en-US" b="1" dirty="0" smtClean="0"/>
            </a:br>
            <a:r>
              <a:rPr lang="en-US" dirty="0" smtClean="0"/>
              <a:t>Knowing the Most Productive Marketing Mix</a:t>
            </a:r>
            <a:endParaRPr lang="en-US" dirty="0"/>
          </a:p>
        </p:txBody>
      </p:sp>
      <p:pic>
        <p:nvPicPr>
          <p:cNvPr id="4" name="Picture 3" descr="attrib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31371"/>
            <a:ext cx="8186593" cy="3833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987" y="6221337"/>
            <a:ext cx="1136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Weeks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48575" y="3983649"/>
            <a:ext cx="284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Referring Channel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8890" y="2331372"/>
            <a:ext cx="3634840" cy="33855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</a:rPr>
              <a:t>Signed Up for the Newsletter</a:t>
            </a:r>
            <a:endParaRPr lang="en-US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245" y="5008311"/>
            <a:ext cx="1826668" cy="33855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</a:rPr>
              <a:t>Bought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b="1" kern="0" dirty="0" smtClean="0">
                <a:solidFill>
                  <a:sysClr val="windowText" lastClr="000000"/>
                </a:solidFill>
              </a:rPr>
              <a:t>Things</a:t>
            </a:r>
            <a:endParaRPr lang="en-US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64912" y="5142841"/>
            <a:ext cx="2417418" cy="184666"/>
          </a:xfrm>
          <a:prstGeom prst="rightArrow">
            <a:avLst/>
          </a:prstGeom>
          <a:solidFill>
            <a:srgbClr val="008000">
              <a:alpha val="57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 rot="7180108">
            <a:off x="3145469" y="2952010"/>
            <a:ext cx="726842" cy="184666"/>
          </a:xfrm>
          <a:prstGeom prst="rightArrow">
            <a:avLst/>
          </a:prstGeom>
          <a:solidFill>
            <a:srgbClr val="008000">
              <a:alpha val="57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 rot="17918565" flipV="1">
            <a:off x="3849068" y="4724809"/>
            <a:ext cx="963895" cy="152607"/>
          </a:xfrm>
          <a:prstGeom prst="rightArrow">
            <a:avLst/>
          </a:prstGeom>
          <a:solidFill>
            <a:srgbClr val="008000">
              <a:alpha val="57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215" y="1780322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</a:rPr>
              <a:t>Customer Interaction Map: Retail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37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Matter What the Industry or Media</a:t>
            </a:r>
            <a:endParaRPr lang="en-US" dirty="0"/>
          </a:p>
        </p:txBody>
      </p:sp>
      <p:pic>
        <p:nvPicPr>
          <p:cNvPr id="4" name="Picture 3" descr="attrib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54515"/>
            <a:ext cx="8186593" cy="3833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242" y="6044481"/>
            <a:ext cx="3199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# of Pages/ Page Depth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48575" y="3806793"/>
            <a:ext cx="284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site Pages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337" y="2426729"/>
            <a:ext cx="12345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Homepage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337" y="2792879"/>
            <a:ext cx="12444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Log-In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187" y="3193987"/>
            <a:ext cx="1228660" cy="28469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Mortgage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089" y="3538056"/>
            <a:ext cx="12267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Mort_Article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188" y="3896459"/>
            <a:ext cx="1226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Mortgage_Ad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187" y="4274484"/>
            <a:ext cx="12959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Rate_Compare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337" y="4640634"/>
            <a:ext cx="12959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Estimator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090" y="5021179"/>
            <a:ext cx="12959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Agent_Mtng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1215" y="1471846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</a:rPr>
              <a:t>Single Customer Interaction Map: Banking Website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02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Particularly When Multiple Campaigns Are Involved in Conversion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4137729"/>
              </p:ext>
            </p:extLst>
          </p:nvPr>
        </p:nvGraphicFramePr>
        <p:xfrm>
          <a:off x="4537111" y="2032000"/>
          <a:ext cx="4191000" cy="3876675"/>
        </p:xfrm>
        <a:graphic>
          <a:graphicData uri="http://schemas.openxmlformats.org/presentationml/2006/ole">
            <p:oleObj spid="_x0000_s287764" name="Visio" r:id="rId3" imgW="6692900" imgH="6197600" progId="">
              <p:embed/>
            </p:oleObj>
          </a:graphicData>
        </a:graphic>
      </p:graphicFrame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7" y="1977512"/>
            <a:ext cx="4775152" cy="4447948"/>
          </a:xfrm>
        </p:spPr>
        <p:txBody>
          <a:bodyPr/>
          <a:lstStyle/>
          <a:p>
            <a:r>
              <a:rPr lang="en-US" sz="1800" b="1" dirty="0"/>
              <a:t>E-mail Direct Marketing</a:t>
            </a:r>
          </a:p>
          <a:p>
            <a:pPr lvl="1"/>
            <a:r>
              <a:rPr lang="en-US" sz="1600" dirty="0" smtClean="0"/>
              <a:t>Send, open, click &amp; conversion events</a:t>
            </a:r>
            <a:endParaRPr lang="en-US" sz="1600" dirty="0"/>
          </a:p>
          <a:p>
            <a:endParaRPr lang="en-US" sz="1800" b="1" dirty="0" smtClean="0"/>
          </a:p>
          <a:p>
            <a:r>
              <a:rPr lang="en-US" sz="1800" b="1" dirty="0" smtClean="0"/>
              <a:t>On-line Interactions</a:t>
            </a:r>
          </a:p>
          <a:p>
            <a:pPr lvl="1"/>
            <a:r>
              <a:rPr lang="en-US" sz="1600" dirty="0"/>
              <a:t>O</a:t>
            </a:r>
            <a:r>
              <a:rPr lang="en-US" sz="1600" dirty="0" smtClean="0"/>
              <a:t>rganic search optimization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aid search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isplay &amp; video advertising</a:t>
            </a:r>
          </a:p>
          <a:p>
            <a:pPr lvl="1"/>
            <a:r>
              <a:rPr lang="en-US" sz="1600" dirty="0" smtClean="0"/>
              <a:t>Social media: Twitter, Facebook…</a:t>
            </a:r>
          </a:p>
          <a:p>
            <a:pPr marL="228600" lvl="1" indent="0">
              <a:buNone/>
            </a:pPr>
            <a:endParaRPr lang="en-US" sz="1600" dirty="0"/>
          </a:p>
          <a:p>
            <a:r>
              <a:rPr lang="en-US" sz="1800" b="1" dirty="0" smtClean="0"/>
              <a:t>Inbound Marketing Channels</a:t>
            </a:r>
          </a:p>
          <a:p>
            <a:pPr lvl="1"/>
            <a:r>
              <a:rPr lang="en-US" sz="1600" dirty="0" smtClean="0"/>
              <a:t>IVR interactions</a:t>
            </a:r>
          </a:p>
          <a:p>
            <a:pPr lvl="1"/>
            <a:r>
              <a:rPr lang="en-US" sz="1600" dirty="0" smtClean="0"/>
              <a:t>Customer service center interactions</a:t>
            </a:r>
          </a:p>
          <a:p>
            <a:pPr lvl="1"/>
            <a:r>
              <a:rPr lang="en-US" sz="1600" dirty="0" smtClean="0"/>
              <a:t>Website interactions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58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rowser_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900" y="5576746"/>
            <a:ext cx="9444251" cy="477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1669139"/>
            <a:ext cx="9144000" cy="4176215"/>
          </a:xfrm>
          <a:prstGeom prst="rect">
            <a:avLst/>
          </a:prstGeom>
          <a:gradFill flip="none" rotWithShape="1">
            <a:gsLst>
              <a:gs pos="100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dirty="0" smtClean="0">
              <a:ea typeface="ヒラギノ角ゴ Pro W3" pitchFamily="-32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Good News is that Digital Channels Provide a Wealth of Data</a:t>
            </a:r>
          </a:p>
        </p:txBody>
      </p:sp>
      <p:pic>
        <p:nvPicPr>
          <p:cNvPr id="7" name="Picture 9" descr="data-graph.gif"/>
          <p:cNvPicPr>
            <a:picLocks noChangeAspect="1"/>
          </p:cNvPicPr>
          <p:nvPr/>
        </p:nvPicPr>
        <p:blipFill>
          <a:blip r:embed="rId4" cstate="print"/>
          <a:srcRect t="2333" b="9843"/>
          <a:stretch>
            <a:fillRect/>
          </a:stretch>
        </p:blipFill>
        <p:spPr bwMode="auto">
          <a:xfrm>
            <a:off x="305110" y="1873856"/>
            <a:ext cx="5699907" cy="376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58553" y="6029788"/>
            <a:ext cx="4394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457200"/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+mn-lt"/>
                <a:ea typeface="ヒラギノ角ゴ Pro W3" pitchFamily="-32" charset="-128"/>
              </a:rPr>
              <a:t>Source: An IDC White </a:t>
            </a:r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ヒラギノ角ゴ Pro W3" pitchFamily="-32" charset="-128"/>
              </a:rPr>
              <a:t>Paper.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+mn-lt"/>
                <a:ea typeface="ヒラギノ角ゴ Pro W3" pitchFamily="-32" charset="-128"/>
              </a:rPr>
              <a:t>As the Economy Contracts, the Digital Universe Expands. May 2009</a:t>
            </a:r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.</a:t>
            </a:r>
            <a:endParaRPr lang="en-US" sz="1000" dirty="0">
              <a:solidFill>
                <a:schemeClr val="bg2">
                  <a:lumMod val="75000"/>
                </a:schemeClr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4580932" y="4466932"/>
            <a:ext cx="906992" cy="30646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ＭＳ Ｐゴシック" charset="-128"/>
                <a:cs typeface="ＭＳ Ｐゴシック" charset="-128"/>
              </a:rPr>
              <a:t>Relational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Segoe U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4480045" y="2872132"/>
            <a:ext cx="1108767" cy="51077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ＭＳ Ｐゴシック" charset="-128"/>
                <a:cs typeface="ＭＳ Ｐゴシック" charset="-128"/>
              </a:rPr>
              <a:t>Complex, </a:t>
            </a:r>
            <a:b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ＭＳ Ｐゴシック" charset="-128"/>
                <a:cs typeface="ＭＳ Ｐゴシック" charset="-128"/>
              </a:rPr>
            </a:b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Segoe UI" charset="0"/>
                <a:ea typeface="ＭＳ Ｐゴシック" charset="-128"/>
                <a:cs typeface="ＭＳ Ｐゴシック" charset="-128"/>
              </a:rPr>
              <a:t>Unstructured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Segoe U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6034088" y="2072451"/>
            <a:ext cx="2946400" cy="3484562"/>
          </a:xfrm>
          <a:prstGeom prst="rect">
            <a:avLst/>
          </a:prstGeom>
        </p:spPr>
        <p:txBody>
          <a:bodyPr/>
          <a:lstStyle/>
          <a:p>
            <a:pPr marL="228600" lvl="1" indent="-228600" eaLnBrk="0" hangingPunct="0">
              <a:spcBef>
                <a:spcPts val="48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700" kern="0" dirty="0" smtClean="0">
                <a:solidFill>
                  <a:schemeClr val="bg1"/>
                </a:solidFill>
                <a:latin typeface="+mn-lt"/>
                <a:ea typeface="+mn-ea"/>
                <a:cs typeface="ヒラギノ角ゴ Pro W3" pitchFamily="26" charset="-128"/>
              </a:rPr>
              <a:t>Digital content is the primary driver of new data through 2012</a:t>
            </a:r>
            <a:r>
              <a:rPr lang="en-US" sz="1700" kern="0" dirty="0">
                <a:solidFill>
                  <a:schemeClr val="bg1"/>
                </a:solidFill>
                <a:latin typeface="+mn-lt"/>
                <a:ea typeface="+mn-ea"/>
                <a:cs typeface="ヒラギノ角ゴ Pro W3" pitchFamily="26" charset="-128"/>
              </a:rPr>
              <a:t/>
            </a:r>
            <a:br>
              <a:rPr lang="en-US" sz="1700" kern="0" dirty="0">
                <a:solidFill>
                  <a:schemeClr val="bg1"/>
                </a:solidFill>
                <a:latin typeface="+mn-lt"/>
                <a:ea typeface="+mn-ea"/>
                <a:cs typeface="ヒラギノ角ゴ Pro W3" pitchFamily="26" charset="-128"/>
              </a:rPr>
            </a:br>
            <a:endParaRPr lang="en-US" sz="1700" kern="0" dirty="0">
              <a:solidFill>
                <a:schemeClr val="bg1"/>
              </a:solidFill>
              <a:latin typeface="+mn-lt"/>
              <a:ea typeface="+mn-ea"/>
              <a:cs typeface="ヒラギノ角ゴ Pro W3" pitchFamily="26" charset="-128"/>
            </a:endParaRPr>
          </a:p>
          <a:p>
            <a:pPr marL="228600" lvl="1" indent="-228600" eaLnBrk="0" hangingPunct="0">
              <a:spcBef>
                <a:spcPts val="480"/>
              </a:spcBef>
              <a:buClr>
                <a:srgbClr val="FFFFFF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FFFFFF"/>
                </a:solidFill>
              </a:rPr>
              <a:t>80% of </a:t>
            </a:r>
            <a:r>
              <a:rPr lang="en-US" sz="1800" b="1" dirty="0" smtClean="0">
                <a:solidFill>
                  <a:srgbClr val="FFFFFF"/>
                </a:solidFill>
              </a:rPr>
              <a:t>this new data </a:t>
            </a:r>
            <a:r>
              <a:rPr lang="en-US" sz="1800" b="1" dirty="0">
                <a:solidFill>
                  <a:srgbClr val="FFFFFF"/>
                </a:solidFill>
              </a:rPr>
              <a:t>is </a:t>
            </a:r>
            <a:r>
              <a:rPr lang="en-US" sz="1800" b="1" dirty="0" smtClean="0">
                <a:solidFill>
                  <a:srgbClr val="FFFFFF"/>
                </a:solidFill>
              </a:rPr>
              <a:t>digital data that is complex to analyze in its native structure</a:t>
            </a:r>
          </a:p>
          <a:p>
            <a:pPr marL="228600" lvl="1" indent="-228600" eaLnBrk="0" hangingPunct="0">
              <a:spcBef>
                <a:spcPts val="480"/>
              </a:spcBef>
              <a:buClr>
                <a:srgbClr val="FFFFFF"/>
              </a:buClr>
              <a:buSzPct val="90000"/>
              <a:buFont typeface="Wingdings" pitchFamily="2" charset="2"/>
              <a:buChar char="§"/>
              <a:defRPr/>
            </a:pPr>
            <a:endParaRPr lang="en-US" sz="1800" b="1" dirty="0" smtClean="0">
              <a:solidFill>
                <a:srgbClr val="FFFFFF"/>
              </a:solidFill>
            </a:endParaRPr>
          </a:p>
          <a:p>
            <a:pPr marL="228600" lvl="1" indent="-228600" eaLnBrk="0" hangingPunct="0">
              <a:spcBef>
                <a:spcPts val="480"/>
              </a:spcBef>
              <a:buClr>
                <a:srgbClr val="FFFFFF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Digital data is growing </a:t>
            </a:r>
            <a:r>
              <a:rPr lang="en-US" sz="1800" dirty="0">
                <a:solidFill>
                  <a:srgbClr val="FFFFFF"/>
                </a:solidFill>
              </a:rPr>
              <a:t>at 62% annually </a:t>
            </a:r>
            <a:r>
              <a:rPr lang="en-US" sz="1800" dirty="0" smtClean="0">
                <a:solidFill>
                  <a:srgbClr val="FFFFFF"/>
                </a:solidFill>
              </a:rPr>
              <a:t>vs. structured data at </a:t>
            </a:r>
            <a:r>
              <a:rPr lang="en-US" sz="1800" dirty="0">
                <a:solidFill>
                  <a:srgbClr val="FFFFFF"/>
                </a:solidFill>
              </a:rPr>
              <a:t>22</a:t>
            </a:r>
            <a:r>
              <a:rPr lang="en-US" sz="1800" dirty="0" smtClean="0">
                <a:solidFill>
                  <a:srgbClr val="FFFFFF"/>
                </a:solidFill>
              </a:rPr>
              <a:t>%</a:t>
            </a:r>
            <a:endParaRPr lang="en-US" sz="1800" dirty="0">
              <a:solidFill>
                <a:srgbClr val="FFFFFF"/>
              </a:solidFill>
            </a:endParaRPr>
          </a:p>
          <a:p>
            <a:pPr marL="228600" lvl="1" indent="-228600" eaLnBrk="0" hangingPunct="0">
              <a:spcBef>
                <a:spcPts val="480"/>
              </a:spcBef>
              <a:buClr>
                <a:schemeClr val="bg1"/>
              </a:buClr>
              <a:buFont typeface="Lucida Grande"/>
              <a:buChar char="-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  <a:cs typeface="ヒラギノ角ゴ Pro W3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67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and style guide">
  <a:themeElements>
    <a:clrScheme name="Aster">
      <a:dk1>
        <a:srgbClr val="000000"/>
      </a:dk1>
      <a:lt1>
        <a:srgbClr val="FFFFFF"/>
      </a:lt1>
      <a:dk2>
        <a:srgbClr val="C41230"/>
      </a:dk2>
      <a:lt2>
        <a:srgbClr val="808080"/>
      </a:lt2>
      <a:accent1>
        <a:srgbClr val="82CEC1"/>
      </a:accent1>
      <a:accent2>
        <a:srgbClr val="50B3CF"/>
      </a:accent2>
      <a:accent3>
        <a:srgbClr val="54B948"/>
      </a:accent3>
      <a:accent4>
        <a:srgbClr val="C41230"/>
      </a:accent4>
      <a:accent5>
        <a:srgbClr val="EEB211"/>
      </a:accent5>
      <a:accent6>
        <a:srgbClr val="3399CC"/>
      </a:accent6>
      <a:hlink>
        <a:srgbClr val="3399CC"/>
      </a:hlink>
      <a:folHlink>
        <a:srgbClr val="54B948"/>
      </a:folHlink>
    </a:clrScheme>
    <a:fontScheme name="Office Theme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32" charset="-128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spcBef>
            <a:spcPts val="400"/>
          </a:spcBef>
          <a:defRPr sz="11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 template and style guide">
  <a:themeElements>
    <a:clrScheme name="Aster">
      <a:dk1>
        <a:srgbClr val="000000"/>
      </a:dk1>
      <a:lt1>
        <a:srgbClr val="FFFFFF"/>
      </a:lt1>
      <a:dk2>
        <a:srgbClr val="C41230"/>
      </a:dk2>
      <a:lt2>
        <a:srgbClr val="808080"/>
      </a:lt2>
      <a:accent1>
        <a:srgbClr val="82CEC1"/>
      </a:accent1>
      <a:accent2>
        <a:srgbClr val="50B3CF"/>
      </a:accent2>
      <a:accent3>
        <a:srgbClr val="54B948"/>
      </a:accent3>
      <a:accent4>
        <a:srgbClr val="C41230"/>
      </a:accent4>
      <a:accent5>
        <a:srgbClr val="EEB211"/>
      </a:accent5>
      <a:accent6>
        <a:srgbClr val="3399CC"/>
      </a:accent6>
      <a:hlink>
        <a:srgbClr val="3399CC"/>
      </a:hlink>
      <a:folHlink>
        <a:srgbClr val="54B948"/>
      </a:folHlink>
    </a:clrScheme>
    <a:fontScheme name="Office Theme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32" charset="-128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spcBef>
            <a:spcPts val="400"/>
          </a:spcBef>
          <a:defRPr sz="11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20077</TotalTime>
  <Words>1677</Words>
  <Application>Microsoft Macintosh PowerPoint</Application>
  <PresentationFormat>On-screen Show (4:3)</PresentationFormat>
  <Paragraphs>343</Paragraphs>
  <Slides>28</Slides>
  <Notes>9</Notes>
  <HiddenSlides>0</HiddenSlides>
  <MMClips>0</MMClips>
  <ScaleCrop>false</ScaleCrop>
  <HeadingPairs>
    <vt:vector size="8" baseType="variant">
      <vt:variant>
        <vt:lpstr>Design Template</vt:lpstr>
      </vt:variant>
      <vt:variant>
        <vt:i4>2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Powerpoint template and style guide</vt:lpstr>
      <vt:lpstr>1_Powerpoint template and style guide</vt:lpstr>
      <vt:lpstr>???</vt:lpstr>
      <vt:lpstr>???</vt:lpstr>
      <vt:lpstr>Visio</vt:lpstr>
      <vt:lpstr>Digital Marketing Optimization</vt:lpstr>
      <vt:lpstr>Some Interesting Trends in Big Data Analytics</vt:lpstr>
      <vt:lpstr>Disruptive Change Today In Marketing</vt:lpstr>
      <vt:lpstr>Those That Tap Into the Disruption With the Right Tools Will Have Competitive Advantage</vt:lpstr>
      <vt:lpstr>Interactive Marketing Budgeting for Big Data</vt:lpstr>
      <vt:lpstr>The Marketer’s Big Data Challenge:  Knowing the Most Productive Marketing Mix</vt:lpstr>
      <vt:lpstr>No Matter What the Industry or Media</vt:lpstr>
      <vt:lpstr>Particularly When Multiple Campaigns Are Involved in Conversion</vt:lpstr>
      <vt:lpstr>Good News is that Digital Channels Provide a Wealth of Data</vt:lpstr>
      <vt:lpstr>But In Its Raw Format Digital Channel Data Is Not Structured for Easy Analysis</vt:lpstr>
      <vt:lpstr>Particularly When It Needs to Accommodate Customer Interactions</vt:lpstr>
      <vt:lpstr>To Deliver Business Benefit</vt:lpstr>
      <vt:lpstr>And Ultimately Marketing Optimization</vt:lpstr>
      <vt:lpstr>How Big Data Analytic Platforms Do It</vt:lpstr>
      <vt:lpstr>Step 1: Parallel Data Storage</vt:lpstr>
      <vt:lpstr>Step 2: Big Data Analytics Processing</vt:lpstr>
      <vt:lpstr>Step 3: Big Data Analytics Also Attribute Conversions to Marketing Campaigns</vt:lpstr>
      <vt:lpstr>Optional Step 4: Move From Insights to Marketing Optimization</vt:lpstr>
      <vt:lpstr>Teradata Aster MapReduce Platform</vt:lpstr>
      <vt:lpstr>Read More About Big Data Analytics Success</vt:lpstr>
      <vt:lpstr>Slide 21</vt:lpstr>
      <vt:lpstr>Value of Teradata Solutions for Digital Marketing</vt:lpstr>
      <vt:lpstr>Today’s Marketing Challenges</vt:lpstr>
      <vt:lpstr>Online Marketing Attribution</vt:lpstr>
      <vt:lpstr>4 Aspects of Attribution</vt:lpstr>
      <vt:lpstr>Attribution Approaches</vt:lpstr>
      <vt:lpstr>Customer Thread</vt:lpstr>
      <vt:lpstr>Value of Aster Data for Digital Marketing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Garrett</dc:creator>
  <cp:lastModifiedBy>Shirley Bailes</cp:lastModifiedBy>
  <cp:revision>219</cp:revision>
  <cp:lastPrinted>2008-10-17T18:52:49Z</cp:lastPrinted>
  <dcterms:created xsi:type="dcterms:W3CDTF">2011-09-21T11:42:10Z</dcterms:created>
  <dcterms:modified xsi:type="dcterms:W3CDTF">2011-09-21T11:42:26Z</dcterms:modified>
</cp:coreProperties>
</file>